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3716000" cx="24377650"/>
  <p:notesSz cx="6858000" cy="9144000"/>
  <p:embeddedFontLst>
    <p:embeddedFont>
      <p:font typeface="Heebo ExtraLight"/>
      <p:regular r:id="rId16"/>
      <p:bold r:id="rId17"/>
    </p:embeddedFont>
    <p:embeddedFont>
      <p:font typeface="Rubik Mono One"/>
      <p:regular r:id="rId18"/>
    </p:embeddedFont>
    <p:embeddedFont>
      <p:font typeface="Heebo"/>
      <p:regular r:id="rId19"/>
      <p:bold r:id="rId20"/>
    </p:embeddedFont>
    <p:embeddedFont>
      <p:font typeface="Red Hat Display"/>
      <p:regular r:id="rId21"/>
      <p:bold r:id="rId22"/>
      <p:italic r:id="rId23"/>
      <p:boldItalic r:id="rId24"/>
    </p:embeddedFont>
    <p:embeddedFont>
      <p:font typeface="Heebo ExtraBold"/>
      <p:bold r:id="rId25"/>
    </p:embeddedFont>
    <p:embeddedFont>
      <p:font typeface="Red Hat Display ExtraBold"/>
      <p:bold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iSqzt4Y/yA2gPxQBrLYMOYVLc5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2A8F99-7096-4A28-999C-788DD1FE2578}">
  <a:tblStyle styleId="{2D2A8F99-7096-4A28-999C-788DD1FE257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4094D56-417A-4CDE-A7FF-9B9890B352D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Heebo-bold.fntdata"/><Relationship Id="rId22" Type="http://schemas.openxmlformats.org/officeDocument/2006/relationships/font" Target="fonts/RedHatDisplay-bold.fntdata"/><Relationship Id="rId21" Type="http://schemas.openxmlformats.org/officeDocument/2006/relationships/font" Target="fonts/RedHatDisplay-regular.fntdata"/><Relationship Id="rId24" Type="http://schemas.openxmlformats.org/officeDocument/2006/relationships/font" Target="fonts/RedHatDisplay-boldItalic.fntdata"/><Relationship Id="rId23" Type="http://schemas.openxmlformats.org/officeDocument/2006/relationships/font" Target="fonts/RedHatDisplay-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edHatDisplayExtraBold-bold.fntdata"/><Relationship Id="rId25" Type="http://schemas.openxmlformats.org/officeDocument/2006/relationships/font" Target="fonts/HeeboExtraBold-bold.fntdata"/><Relationship Id="rId28" Type="http://customschemas.google.com/relationships/presentationmetadata" Target="metadata"/><Relationship Id="rId27" Type="http://schemas.openxmlformats.org/officeDocument/2006/relationships/font" Target="fonts/RedHatDisplay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HeeboExtraLight-bold.fntdata"/><Relationship Id="rId16" Type="http://schemas.openxmlformats.org/officeDocument/2006/relationships/font" Target="fonts/HeeboExtraLight-regular.fntdata"/><Relationship Id="rId19" Type="http://schemas.openxmlformats.org/officeDocument/2006/relationships/font" Target="fonts/Heebo-regular.fntdata"/><Relationship Id="rId18" Type="http://schemas.openxmlformats.org/officeDocument/2006/relationships/font" Target="fonts/RubikMonoOn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Heebo"/>
                <a:ea typeface="Heebo"/>
                <a:cs typeface="Heebo"/>
                <a:sym typeface="Heebo"/>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Heebo"/>
                <a:ea typeface="Heebo"/>
                <a:cs typeface="Heebo"/>
                <a:sym typeface="Heebo"/>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Heebo"/>
                <a:ea typeface="Heebo"/>
                <a:cs typeface="Heebo"/>
                <a:sym typeface="Heebo"/>
              </a:defRPr>
            </a:lvl1pPr>
            <a:lvl2pPr indent="-228600" lvl="1" marL="914400" marR="0" rtl="0" algn="l">
              <a:spcBef>
                <a:spcPts val="0"/>
              </a:spcBef>
              <a:spcAft>
                <a:spcPts val="0"/>
              </a:spcAft>
              <a:buSzPts val="1400"/>
              <a:buNone/>
              <a:defRPr b="0" i="0" sz="2400" u="none" cap="none" strike="noStrike">
                <a:solidFill>
                  <a:schemeClr val="dk1"/>
                </a:solidFill>
                <a:latin typeface="Heebo"/>
                <a:ea typeface="Heebo"/>
                <a:cs typeface="Heebo"/>
                <a:sym typeface="Heebo"/>
              </a:defRPr>
            </a:lvl2pPr>
            <a:lvl3pPr indent="-228600" lvl="2" marL="1371600" marR="0" rtl="0" algn="l">
              <a:spcBef>
                <a:spcPts val="0"/>
              </a:spcBef>
              <a:spcAft>
                <a:spcPts val="0"/>
              </a:spcAft>
              <a:buSzPts val="1400"/>
              <a:buNone/>
              <a:defRPr b="0" i="0" sz="2400" u="none" cap="none" strike="noStrike">
                <a:solidFill>
                  <a:schemeClr val="dk1"/>
                </a:solidFill>
                <a:latin typeface="Heebo"/>
                <a:ea typeface="Heebo"/>
                <a:cs typeface="Heebo"/>
                <a:sym typeface="Heebo"/>
              </a:defRPr>
            </a:lvl3pPr>
            <a:lvl4pPr indent="-228600" lvl="3" marL="1828800" marR="0" rtl="0" algn="l">
              <a:spcBef>
                <a:spcPts val="0"/>
              </a:spcBef>
              <a:spcAft>
                <a:spcPts val="0"/>
              </a:spcAft>
              <a:buSzPts val="1400"/>
              <a:buNone/>
              <a:defRPr b="0" i="0" sz="2400" u="none" cap="none" strike="noStrike">
                <a:solidFill>
                  <a:schemeClr val="dk1"/>
                </a:solidFill>
                <a:latin typeface="Heebo"/>
                <a:ea typeface="Heebo"/>
                <a:cs typeface="Heebo"/>
                <a:sym typeface="Heebo"/>
              </a:defRPr>
            </a:lvl4pPr>
            <a:lvl5pPr indent="-228600" lvl="4" marL="2286000" marR="0" rtl="0" algn="l">
              <a:spcBef>
                <a:spcPts val="0"/>
              </a:spcBef>
              <a:spcAft>
                <a:spcPts val="0"/>
              </a:spcAft>
              <a:buSzPts val="1400"/>
              <a:buNone/>
              <a:defRPr b="0" i="0" sz="2400" u="none" cap="none" strike="noStrike">
                <a:solidFill>
                  <a:schemeClr val="dk1"/>
                </a:solidFill>
                <a:latin typeface="Heebo"/>
                <a:ea typeface="Heebo"/>
                <a:cs typeface="Heebo"/>
                <a:sym typeface="Heebo"/>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Heebo"/>
                <a:ea typeface="Heebo"/>
                <a:cs typeface="Heebo"/>
                <a:sym typeface="Heebo"/>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Heebo"/>
                <a:ea typeface="Heebo"/>
                <a:cs typeface="Heebo"/>
                <a:sym typeface="Heebo"/>
              </a:rPr>
              <a:t>‹#›</a:t>
            </a:fld>
            <a:endParaRPr b="0" i="0" sz="1200" u="none" cap="none" strike="noStrike">
              <a:solidFill>
                <a:schemeClr val="dk1"/>
              </a:solidFill>
              <a:latin typeface="Heebo"/>
              <a:ea typeface="Heebo"/>
              <a:cs typeface="Heebo"/>
              <a:sym typeface="Heebo"/>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 name="Google Shape;2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60723a921a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360723a921a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65beba1db3_5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65beba1db3_5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g365beba1db3_5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65beba1db3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65beba1db3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365beba1db3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65beba1db3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65beba1db3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365beba1db3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0723a921a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360723a921a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2" name="Shape 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3" name="Shape 13"/>
        <p:cNvGrpSpPr/>
        <p:nvPr/>
      </p:nvGrpSpPr>
      <p:grpSpPr>
        <a:xfrm>
          <a:off x="0" y="0"/>
          <a:ext cx="0" cy="0"/>
          <a:chOff x="0" y="0"/>
          <a:chExt cx="0" cy="0"/>
        </a:xfrm>
      </p:grpSpPr>
      <p:sp>
        <p:nvSpPr>
          <p:cNvPr id="14" name="Google Shape;14;p24"/>
          <p:cNvSpPr/>
          <p:nvPr>
            <p:ph idx="2" type="pic"/>
          </p:nvPr>
        </p:nvSpPr>
        <p:spPr>
          <a:xfrm>
            <a:off x="0" y="0"/>
            <a:ext cx="24377650" cy="13716000"/>
          </a:xfrm>
          <a:prstGeom prst="rect">
            <a:avLst/>
          </a:prstGeom>
          <a:solidFill>
            <a:srgbClr val="FEFEFE"/>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 name="Shape 15"/>
        <p:cNvGrpSpPr/>
        <p:nvPr/>
      </p:nvGrpSpPr>
      <p:grpSpPr>
        <a:xfrm>
          <a:off x="0" y="0"/>
          <a:ext cx="0" cy="0"/>
          <a:chOff x="0" y="0"/>
          <a:chExt cx="0" cy="0"/>
        </a:xfrm>
      </p:grpSpPr>
      <p:sp>
        <p:nvSpPr>
          <p:cNvPr id="16" name="Google Shape;16;p25"/>
          <p:cNvSpPr/>
          <p:nvPr>
            <p:ph idx="2" type="pic"/>
          </p:nvPr>
        </p:nvSpPr>
        <p:spPr>
          <a:xfrm>
            <a:off x="3028952" y="4436270"/>
            <a:ext cx="5168902" cy="5289671"/>
          </a:xfrm>
          <a:prstGeom prst="rect">
            <a:avLst/>
          </a:prstGeom>
          <a:solidFill>
            <a:srgbClr val="FEFEFE"/>
          </a:solidFill>
          <a:ln>
            <a:noFill/>
          </a:ln>
        </p:spPr>
      </p:sp>
      <p:sp>
        <p:nvSpPr>
          <p:cNvPr id="17" name="Google Shape;17;p25"/>
          <p:cNvSpPr/>
          <p:nvPr>
            <p:ph idx="3" type="pic"/>
          </p:nvPr>
        </p:nvSpPr>
        <p:spPr>
          <a:xfrm>
            <a:off x="9617793" y="4436269"/>
            <a:ext cx="5168902" cy="5289671"/>
          </a:xfrm>
          <a:prstGeom prst="rect">
            <a:avLst/>
          </a:prstGeom>
          <a:solidFill>
            <a:srgbClr val="FEFEFE"/>
          </a:solidFill>
          <a:ln>
            <a:noFill/>
          </a:ln>
        </p:spPr>
      </p:sp>
      <p:sp>
        <p:nvSpPr>
          <p:cNvPr id="18" name="Google Shape;18;p25"/>
          <p:cNvSpPr/>
          <p:nvPr>
            <p:ph idx="4" type="pic"/>
          </p:nvPr>
        </p:nvSpPr>
        <p:spPr>
          <a:xfrm>
            <a:off x="16548098" y="4436269"/>
            <a:ext cx="5168902" cy="5289671"/>
          </a:xfrm>
          <a:prstGeom prst="rect">
            <a:avLst/>
          </a:prstGeom>
          <a:solidFill>
            <a:srgbClr val="FEFEFE"/>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9" name="Shape 19"/>
        <p:cNvGrpSpPr/>
        <p:nvPr/>
      </p:nvGrpSpPr>
      <p:grpSpPr>
        <a:xfrm>
          <a:off x="0" y="0"/>
          <a:ext cx="0" cy="0"/>
          <a:chOff x="0" y="0"/>
          <a:chExt cx="0" cy="0"/>
        </a:xfrm>
      </p:grpSpPr>
      <p:sp>
        <p:nvSpPr>
          <p:cNvPr id="20" name="Google Shape;20;p26"/>
          <p:cNvSpPr/>
          <p:nvPr>
            <p:ph idx="2" type="pic"/>
          </p:nvPr>
        </p:nvSpPr>
        <p:spPr>
          <a:xfrm>
            <a:off x="1719263" y="4460376"/>
            <a:ext cx="20939124" cy="9255624"/>
          </a:xfrm>
          <a:prstGeom prst="rect">
            <a:avLst/>
          </a:prstGeom>
          <a:solidFill>
            <a:srgbClr val="FEFEFE"/>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1675964" y="730259"/>
            <a:ext cx="21025723" cy="2651126"/>
          </a:xfrm>
          <a:prstGeom prst="rect">
            <a:avLst/>
          </a:prstGeom>
          <a:noFill/>
          <a:ln>
            <a:noFill/>
          </a:ln>
        </p:spPr>
        <p:txBody>
          <a:bodyPr anchorCtr="0" anchor="ctr" bIns="91400" lIns="182825" spcFirstLastPara="1" rIns="182825" wrap="square" tIns="91400">
            <a:normAutofit/>
          </a:bodyPr>
          <a:lstStyle>
            <a:lvl1pPr lvl="0" marR="0" rtl="0" algn="ctr">
              <a:lnSpc>
                <a:spcPct val="90000"/>
              </a:lnSpc>
              <a:spcBef>
                <a:spcPts val="0"/>
              </a:spcBef>
              <a:spcAft>
                <a:spcPts val="0"/>
              </a:spcAft>
              <a:buClr>
                <a:schemeClr val="dk2"/>
              </a:buClr>
              <a:buSzPts val="8000"/>
              <a:buFont typeface="Heebo"/>
              <a:buNone/>
              <a:defRPr b="1" i="0" sz="8000" u="none" cap="none" strike="noStrike">
                <a:solidFill>
                  <a:schemeClr val="dk2"/>
                </a:solidFill>
                <a:latin typeface="Heebo"/>
                <a:ea typeface="Heebo"/>
                <a:cs typeface="Heebo"/>
                <a:sym typeface="Heeb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1675964" y="3651250"/>
            <a:ext cx="21025723" cy="8702676"/>
          </a:xfrm>
          <a:prstGeom prst="rect">
            <a:avLst/>
          </a:prstGeom>
          <a:noFill/>
          <a:ln>
            <a:noFill/>
          </a:ln>
        </p:spPr>
        <p:txBody>
          <a:bodyPr anchorCtr="0" anchor="t" bIns="91400" lIns="182825" spcFirstLastPara="1" rIns="182825" wrap="square" tIns="91400">
            <a:normAutofit/>
          </a:bodyPr>
          <a:lstStyle>
            <a:lvl1pPr indent="-508000" lvl="0" marL="457200" marR="0" rtl="0" algn="l">
              <a:lnSpc>
                <a:spcPct val="90000"/>
              </a:lnSpc>
              <a:spcBef>
                <a:spcPts val="2000"/>
              </a:spcBef>
              <a:spcAft>
                <a:spcPts val="0"/>
              </a:spcAft>
              <a:buClr>
                <a:schemeClr val="dk1"/>
              </a:buClr>
              <a:buSzPts val="4400"/>
              <a:buFont typeface="Arial"/>
              <a:buChar char="•"/>
              <a:defRPr b="0" i="0" sz="4400" u="none" cap="none" strike="noStrike">
                <a:solidFill>
                  <a:schemeClr val="dk1"/>
                </a:solidFill>
                <a:latin typeface="Heebo"/>
                <a:ea typeface="Heebo"/>
                <a:cs typeface="Heebo"/>
                <a:sym typeface="Heebo"/>
              </a:defRPr>
            </a:lvl1pPr>
            <a:lvl2pPr indent="-457200" lvl="1" marL="914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Heebo"/>
                <a:ea typeface="Heebo"/>
                <a:cs typeface="Heebo"/>
                <a:sym typeface="Heebo"/>
              </a:defRPr>
            </a:lvl2pPr>
            <a:lvl3pPr indent="-431800" lvl="2" marL="13716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Heebo"/>
                <a:ea typeface="Heebo"/>
                <a:cs typeface="Heebo"/>
                <a:sym typeface="Heebo"/>
              </a:defRPr>
            </a:lvl3pPr>
            <a:lvl4pPr indent="-406400" lvl="3" marL="18288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Heebo"/>
                <a:ea typeface="Heebo"/>
                <a:cs typeface="Heebo"/>
                <a:sym typeface="Heebo"/>
              </a:defRPr>
            </a:lvl4pPr>
            <a:lvl5pPr indent="-406400" lvl="4" marL="22860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Heebo"/>
                <a:ea typeface="Heebo"/>
                <a:cs typeface="Heebo"/>
                <a:sym typeface="Heebo"/>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58">
          <p15:clr>
            <a:srgbClr val="A4A3A4"/>
          </p15:clr>
        </p15:guide>
        <p15:guide id="2" orient="horz" pos="480">
          <p15:clr>
            <a:srgbClr val="A4A3A4"/>
          </p15:clr>
        </p15:guide>
        <p15:guide id="3" pos="14398">
          <p15:clr>
            <a:srgbClr val="A4A3A4"/>
          </p15:clr>
        </p15:guide>
        <p15:guide id="4" orient="horz" pos="4320">
          <p15:clr>
            <a:srgbClr val="A4A3A4"/>
          </p15:clr>
        </p15:guide>
        <p15:guide id="5" orient="horz" pos="7997">
          <p15:clr>
            <a:srgbClr val="A4A3A4"/>
          </p15:clr>
        </p15:guide>
        <p15:guide id="6" pos="767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1.jpg"/><Relationship Id="rId5" Type="http://schemas.openxmlformats.org/officeDocument/2006/relationships/image" Target="../media/image19.jpg"/><Relationship Id="rId6" Type="http://schemas.openxmlformats.org/officeDocument/2006/relationships/image" Target="../media/image8.jpg"/><Relationship Id="rId7" Type="http://schemas.openxmlformats.org/officeDocument/2006/relationships/image" Target="../media/image3.png"/><Relationship Id="rId8"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1"/>
          <p:cNvSpPr/>
          <p:nvPr/>
        </p:nvSpPr>
        <p:spPr>
          <a:xfrm>
            <a:off x="1631269" y="799314"/>
            <a:ext cx="21115200" cy="456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26" name="Google Shape;26;p1"/>
          <p:cNvSpPr/>
          <p:nvPr/>
        </p:nvSpPr>
        <p:spPr>
          <a:xfrm>
            <a:off x="1631268" y="4234506"/>
            <a:ext cx="21115200" cy="456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27" name="Google Shape;27;p1"/>
          <p:cNvSpPr/>
          <p:nvPr/>
        </p:nvSpPr>
        <p:spPr>
          <a:xfrm>
            <a:off x="1631269" y="4965252"/>
            <a:ext cx="21115200" cy="456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pic>
        <p:nvPicPr>
          <p:cNvPr descr="A close up of a colorful object&#10;&#10;Description automatically generated" id="28" name="Google Shape;28;p1"/>
          <p:cNvPicPr preferRelativeResize="0"/>
          <p:nvPr/>
        </p:nvPicPr>
        <p:blipFill rotWithShape="1">
          <a:blip r:embed="rId3">
            <a:alphaModFix/>
          </a:blip>
          <a:srcRect b="0" l="0" r="0" t="0"/>
          <a:stretch/>
        </p:blipFill>
        <p:spPr>
          <a:xfrm>
            <a:off x="16457621" y="-2614331"/>
            <a:ext cx="5980842" cy="5592396"/>
          </a:xfrm>
          <a:prstGeom prst="rect">
            <a:avLst/>
          </a:prstGeom>
          <a:noFill/>
          <a:ln>
            <a:noFill/>
          </a:ln>
        </p:spPr>
      </p:pic>
      <p:pic>
        <p:nvPicPr>
          <p:cNvPr descr="A close up of a colorful object&#10;&#10;Description automatically generated" id="29" name="Google Shape;29;p1"/>
          <p:cNvPicPr preferRelativeResize="0"/>
          <p:nvPr/>
        </p:nvPicPr>
        <p:blipFill rotWithShape="1">
          <a:blip r:embed="rId3">
            <a:alphaModFix/>
          </a:blip>
          <a:srcRect b="0" l="0" r="0" t="0"/>
          <a:stretch/>
        </p:blipFill>
        <p:spPr>
          <a:xfrm rot="-8473021">
            <a:off x="-744919" y="11009248"/>
            <a:ext cx="7772401" cy="7267594"/>
          </a:xfrm>
          <a:prstGeom prst="rect">
            <a:avLst/>
          </a:prstGeom>
          <a:noFill/>
          <a:ln>
            <a:noFill/>
          </a:ln>
        </p:spPr>
      </p:pic>
      <p:sp>
        <p:nvSpPr>
          <p:cNvPr id="30" name="Google Shape;30;p1"/>
          <p:cNvSpPr txBox="1"/>
          <p:nvPr/>
        </p:nvSpPr>
        <p:spPr>
          <a:xfrm>
            <a:off x="20778984" y="4310777"/>
            <a:ext cx="1908300" cy="585000"/>
          </a:xfrm>
          <a:prstGeom prst="rect">
            <a:avLst/>
          </a:prstGeom>
          <a:noFill/>
          <a:ln>
            <a:noFill/>
          </a:ln>
        </p:spPr>
        <p:txBody>
          <a:bodyPr anchorCtr="0" anchor="t" bIns="45700" lIns="91425" spcFirstLastPara="1" rIns="91425" wrap="square" tIns="45700">
            <a:spAutoFit/>
          </a:bodyPr>
          <a:lstStyle/>
          <a:p>
            <a:pPr indent="0" lvl="0" marL="0" marR="0" rtl="0" algn="r">
              <a:lnSpc>
                <a:spcPct val="110000"/>
              </a:lnSpc>
              <a:spcBef>
                <a:spcPts val="0"/>
              </a:spcBef>
              <a:spcAft>
                <a:spcPts val="0"/>
              </a:spcAft>
              <a:buNone/>
            </a:pPr>
            <a:r>
              <a:rPr b="1" i="0" lang="en-US" sz="3200" u="none" cap="none" strike="noStrike">
                <a:solidFill>
                  <a:schemeClr val="dk2"/>
                </a:solidFill>
                <a:latin typeface="Rubik Mono One"/>
                <a:ea typeface="Rubik Mono One"/>
                <a:cs typeface="Rubik Mono One"/>
                <a:sym typeface="Rubik Mono One"/>
              </a:rPr>
              <a:t>0001</a:t>
            </a:r>
            <a:endParaRPr/>
          </a:p>
        </p:txBody>
      </p:sp>
      <p:sp>
        <p:nvSpPr>
          <p:cNvPr id="31" name="Google Shape;31;p1"/>
          <p:cNvSpPr txBox="1"/>
          <p:nvPr/>
        </p:nvSpPr>
        <p:spPr>
          <a:xfrm>
            <a:off x="1783668" y="4248324"/>
            <a:ext cx="9005400" cy="708000"/>
          </a:xfrm>
          <a:prstGeom prst="rect">
            <a:avLst/>
          </a:prstGeom>
          <a:noFill/>
          <a:ln>
            <a:noFill/>
          </a:ln>
        </p:spPr>
        <p:txBody>
          <a:bodyPr anchorCtr="0" anchor="b" bIns="45700" lIns="91425" spcFirstLastPara="1" rIns="91425" wrap="square" tIns="45700">
            <a:spAutoFit/>
          </a:bodyPr>
          <a:lstStyle/>
          <a:p>
            <a:pPr indent="0" lvl="0" marL="0" marR="0" rtl="0" algn="l">
              <a:lnSpc>
                <a:spcPct val="110000"/>
              </a:lnSpc>
              <a:spcBef>
                <a:spcPts val="0"/>
              </a:spcBef>
              <a:spcAft>
                <a:spcPts val="0"/>
              </a:spcAft>
              <a:buNone/>
            </a:pPr>
            <a:r>
              <a:rPr b="0" i="0" lang="en-US" sz="4000" u="none" cap="none" strike="noStrike">
                <a:solidFill>
                  <a:schemeClr val="dk2"/>
                </a:solidFill>
                <a:latin typeface="Rubik Mono One"/>
                <a:ea typeface="Rubik Mono One"/>
                <a:cs typeface="Rubik Mono One"/>
                <a:sym typeface="Rubik Mono One"/>
              </a:rPr>
              <a:t>Analysis report</a:t>
            </a:r>
            <a:endParaRPr/>
          </a:p>
        </p:txBody>
      </p:sp>
      <p:sp>
        <p:nvSpPr>
          <p:cNvPr id="32" name="Google Shape;32;p1"/>
          <p:cNvSpPr txBox="1"/>
          <p:nvPr/>
        </p:nvSpPr>
        <p:spPr>
          <a:xfrm>
            <a:off x="1783678" y="943150"/>
            <a:ext cx="12667500" cy="3195300"/>
          </a:xfrm>
          <a:prstGeom prst="rect">
            <a:avLst/>
          </a:prstGeom>
          <a:noFill/>
          <a:ln>
            <a:noFill/>
          </a:ln>
        </p:spPr>
        <p:txBody>
          <a:bodyPr anchorCtr="0" anchor="b" bIns="45700" lIns="91425" spcFirstLastPara="1" rIns="91425" wrap="square" tIns="45700">
            <a:spAutoFit/>
          </a:bodyPr>
          <a:lstStyle/>
          <a:p>
            <a:pPr indent="0" lvl="0" marL="0" marR="0" rtl="0" algn="l">
              <a:lnSpc>
                <a:spcPct val="110000"/>
              </a:lnSpc>
              <a:spcBef>
                <a:spcPts val="0"/>
              </a:spcBef>
              <a:spcAft>
                <a:spcPts val="0"/>
              </a:spcAft>
              <a:buNone/>
            </a:pPr>
            <a:r>
              <a:rPr b="1" lang="en-US" sz="9600">
                <a:solidFill>
                  <a:schemeClr val="dk2"/>
                </a:solidFill>
                <a:latin typeface="Rubik Mono One"/>
                <a:ea typeface="Rubik Mono One"/>
                <a:cs typeface="Rubik Mono One"/>
                <a:sym typeface="Rubik Mono One"/>
              </a:rPr>
              <a:t>BANK</a:t>
            </a:r>
            <a:r>
              <a:rPr b="1" i="0" lang="en-US" sz="9600" u="none" cap="none" strike="noStrike">
                <a:solidFill>
                  <a:schemeClr val="dk2"/>
                </a:solidFill>
                <a:latin typeface="Rubik Mono One"/>
                <a:ea typeface="Rubik Mono One"/>
                <a:cs typeface="Rubik Mono One"/>
                <a:sym typeface="Rubik Mono One"/>
              </a:rPr>
              <a:t> </a:t>
            </a:r>
            <a:r>
              <a:rPr b="1" lang="en-US" sz="9600">
                <a:solidFill>
                  <a:schemeClr val="dk2"/>
                </a:solidFill>
                <a:latin typeface="Rubik Mono One"/>
                <a:ea typeface="Rubik Mono One"/>
                <a:cs typeface="Rubik Mono One"/>
                <a:sym typeface="Rubik Mono One"/>
              </a:rPr>
              <a:t>MARKETING</a:t>
            </a:r>
            <a:r>
              <a:rPr b="1" i="0" lang="en-US" sz="9600" u="none" cap="none" strike="noStrike">
                <a:solidFill>
                  <a:schemeClr val="dk2"/>
                </a:solidFill>
                <a:latin typeface="Rubik Mono One"/>
                <a:ea typeface="Rubik Mono One"/>
                <a:cs typeface="Rubik Mono One"/>
                <a:sym typeface="Rubik Mono One"/>
              </a:rPr>
              <a:t> </a:t>
            </a:r>
            <a:endParaRPr/>
          </a:p>
        </p:txBody>
      </p:sp>
      <p:pic>
        <p:nvPicPr>
          <p:cNvPr id="33" name="Google Shape;33;p1" title="IMG_6273.JPG"/>
          <p:cNvPicPr preferRelativeResize="0"/>
          <p:nvPr>
            <p:ph idx="2" type="pic"/>
          </p:nvPr>
        </p:nvPicPr>
        <p:blipFill rotWithShape="1">
          <a:blip r:embed="rId4">
            <a:alphaModFix/>
          </a:blip>
          <a:srcRect b="14167" l="0" r="0" t="14167"/>
          <a:stretch/>
        </p:blipFill>
        <p:spPr>
          <a:xfrm>
            <a:off x="8446768" y="6151912"/>
            <a:ext cx="3169172" cy="3213327"/>
          </a:xfrm>
          <a:prstGeom prst="rect">
            <a:avLst/>
          </a:prstGeom>
          <a:solidFill>
            <a:srgbClr val="FEFEFE"/>
          </a:solidFill>
          <a:ln>
            <a:noFill/>
          </a:ln>
        </p:spPr>
      </p:pic>
      <p:pic>
        <p:nvPicPr>
          <p:cNvPr descr="A person smiling at camera&#10;&#10;Description automatically generated" id="34" name="Google Shape;34;p1"/>
          <p:cNvPicPr preferRelativeResize="0"/>
          <p:nvPr>
            <p:ph idx="3" type="pic"/>
          </p:nvPr>
        </p:nvPicPr>
        <p:blipFill rotWithShape="1">
          <a:blip r:embed="rId5">
            <a:alphaModFix/>
          </a:blip>
          <a:srcRect b="0" l="0" r="0" t="0"/>
          <a:stretch/>
        </p:blipFill>
        <p:spPr>
          <a:xfrm>
            <a:off x="12761710" y="6151912"/>
            <a:ext cx="3169170" cy="3213325"/>
          </a:xfrm>
          <a:prstGeom prst="rect">
            <a:avLst/>
          </a:prstGeom>
          <a:solidFill>
            <a:srgbClr val="FEFEFE"/>
          </a:solidFill>
          <a:ln>
            <a:noFill/>
          </a:ln>
        </p:spPr>
      </p:pic>
      <p:sp>
        <p:nvSpPr>
          <p:cNvPr id="35" name="Google Shape;35;p1"/>
          <p:cNvSpPr txBox="1"/>
          <p:nvPr/>
        </p:nvSpPr>
        <p:spPr>
          <a:xfrm>
            <a:off x="4413588" y="10881193"/>
            <a:ext cx="26058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0"/>
              </a:spcBef>
              <a:spcAft>
                <a:spcPts val="0"/>
              </a:spcAft>
              <a:buClr>
                <a:schemeClr val="dk1"/>
              </a:buClr>
              <a:buSzPts val="3200"/>
              <a:buFont typeface="Arial"/>
              <a:buNone/>
            </a:pPr>
            <a:r>
              <a:rPr lang="en-US" sz="3200">
                <a:solidFill>
                  <a:schemeClr val="dk1"/>
                </a:solidFill>
                <a:latin typeface="Red Hat Display"/>
                <a:ea typeface="Red Hat Display"/>
                <a:cs typeface="Red Hat Display"/>
                <a:sym typeface="Red Hat Display"/>
              </a:rPr>
              <a:t>P153146</a:t>
            </a:r>
            <a:endParaRPr/>
          </a:p>
        </p:txBody>
      </p:sp>
      <p:sp>
        <p:nvSpPr>
          <p:cNvPr id="36" name="Google Shape;36;p1"/>
          <p:cNvSpPr txBox="1"/>
          <p:nvPr/>
        </p:nvSpPr>
        <p:spPr>
          <a:xfrm>
            <a:off x="8728517" y="10881192"/>
            <a:ext cx="26058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0"/>
              </a:spcBef>
              <a:spcAft>
                <a:spcPts val="0"/>
              </a:spcAft>
              <a:buClr>
                <a:schemeClr val="dk1"/>
              </a:buClr>
              <a:buSzPts val="3200"/>
              <a:buFont typeface="Arial"/>
              <a:buNone/>
            </a:pPr>
            <a:r>
              <a:rPr lang="en-US" sz="3200">
                <a:solidFill>
                  <a:schemeClr val="dk1"/>
                </a:solidFill>
                <a:latin typeface="Red Hat Display"/>
                <a:ea typeface="Red Hat Display"/>
                <a:cs typeface="Red Hat Display"/>
                <a:sym typeface="Red Hat Display"/>
              </a:rPr>
              <a:t>P151357</a:t>
            </a:r>
            <a:endParaRPr/>
          </a:p>
        </p:txBody>
      </p:sp>
      <p:sp>
        <p:nvSpPr>
          <p:cNvPr id="37" name="Google Shape;37;p1"/>
          <p:cNvSpPr txBox="1"/>
          <p:nvPr/>
        </p:nvSpPr>
        <p:spPr>
          <a:xfrm>
            <a:off x="13072680" y="10881192"/>
            <a:ext cx="26058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0"/>
              </a:spcBef>
              <a:spcAft>
                <a:spcPts val="0"/>
              </a:spcAft>
              <a:buClr>
                <a:schemeClr val="dk1"/>
              </a:buClr>
              <a:buSzPts val="3200"/>
              <a:buFont typeface="Arial"/>
              <a:buNone/>
            </a:pPr>
            <a:r>
              <a:rPr lang="en-US" sz="3200">
                <a:solidFill>
                  <a:schemeClr val="dk1"/>
                </a:solidFill>
                <a:latin typeface="Red Hat Display"/>
                <a:ea typeface="Red Hat Display"/>
                <a:cs typeface="Red Hat Display"/>
                <a:sym typeface="Red Hat Display"/>
              </a:rPr>
              <a:t>P153478</a:t>
            </a:r>
            <a:endParaRPr/>
          </a:p>
        </p:txBody>
      </p:sp>
      <p:sp>
        <p:nvSpPr>
          <p:cNvPr id="38" name="Google Shape;38;p1"/>
          <p:cNvSpPr txBox="1"/>
          <p:nvPr/>
        </p:nvSpPr>
        <p:spPr>
          <a:xfrm>
            <a:off x="4398913" y="9754395"/>
            <a:ext cx="2605800" cy="11268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b="1" lang="en-US" sz="3200">
                <a:solidFill>
                  <a:schemeClr val="dk2"/>
                </a:solidFill>
              </a:rPr>
              <a:t>Hathim Azman</a:t>
            </a:r>
            <a:endParaRPr/>
          </a:p>
        </p:txBody>
      </p:sp>
      <p:sp>
        <p:nvSpPr>
          <p:cNvPr id="39" name="Google Shape;39;p1"/>
          <p:cNvSpPr txBox="1"/>
          <p:nvPr/>
        </p:nvSpPr>
        <p:spPr>
          <a:xfrm>
            <a:off x="8713842" y="9754393"/>
            <a:ext cx="2605800" cy="11268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b="1" lang="en-US" sz="3200">
                <a:solidFill>
                  <a:schemeClr val="dk2"/>
                </a:solidFill>
              </a:rPr>
              <a:t>Farah Syahirah</a:t>
            </a:r>
            <a:endParaRPr/>
          </a:p>
        </p:txBody>
      </p:sp>
      <p:sp>
        <p:nvSpPr>
          <p:cNvPr id="40" name="Google Shape;40;p1"/>
          <p:cNvSpPr txBox="1"/>
          <p:nvPr/>
        </p:nvSpPr>
        <p:spPr>
          <a:xfrm>
            <a:off x="13058005" y="9754393"/>
            <a:ext cx="2605800" cy="11268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b="1" lang="en-US" sz="3200">
                <a:solidFill>
                  <a:schemeClr val="dk2"/>
                </a:solidFill>
              </a:rPr>
              <a:t>Azrul Zulhilmi</a:t>
            </a:r>
            <a:endParaRPr/>
          </a:p>
        </p:txBody>
      </p:sp>
      <p:pic>
        <p:nvPicPr>
          <p:cNvPr id="41" name="Google Shape;41;p1"/>
          <p:cNvPicPr preferRelativeResize="0"/>
          <p:nvPr/>
        </p:nvPicPr>
        <p:blipFill>
          <a:blip r:embed="rId6">
            <a:alphaModFix/>
          </a:blip>
          <a:stretch>
            <a:fillRect/>
          </a:stretch>
        </p:blipFill>
        <p:spPr>
          <a:xfrm>
            <a:off x="4131825" y="6194036"/>
            <a:ext cx="3169174" cy="3139960"/>
          </a:xfrm>
          <a:prstGeom prst="rect">
            <a:avLst/>
          </a:prstGeom>
          <a:noFill/>
          <a:ln>
            <a:noFill/>
          </a:ln>
        </p:spPr>
      </p:pic>
      <p:pic>
        <p:nvPicPr>
          <p:cNvPr id="42" name="Google Shape;42;p1" title="Adam Suhail_Resume Picture.png"/>
          <p:cNvPicPr preferRelativeResize="0"/>
          <p:nvPr>
            <p:ph idx="4" type="pic"/>
          </p:nvPr>
        </p:nvPicPr>
        <p:blipFill rotWithShape="1">
          <a:blip r:embed="rId7">
            <a:alphaModFix/>
          </a:blip>
          <a:srcRect b="11621" l="-8099" r="-8111" t="0"/>
          <a:stretch/>
        </p:blipFill>
        <p:spPr>
          <a:xfrm>
            <a:off x="17076653" y="6151912"/>
            <a:ext cx="3169170" cy="3213325"/>
          </a:xfrm>
          <a:prstGeom prst="rect">
            <a:avLst/>
          </a:prstGeom>
          <a:solidFill>
            <a:srgbClr val="FEFEFE"/>
          </a:solidFill>
          <a:ln>
            <a:noFill/>
          </a:ln>
        </p:spPr>
      </p:pic>
      <p:sp>
        <p:nvSpPr>
          <p:cNvPr id="43" name="Google Shape;43;p1"/>
          <p:cNvSpPr txBox="1"/>
          <p:nvPr/>
        </p:nvSpPr>
        <p:spPr>
          <a:xfrm>
            <a:off x="17416830" y="9754393"/>
            <a:ext cx="2605800" cy="11268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b="1" lang="en-US" sz="3200">
                <a:solidFill>
                  <a:schemeClr val="dk2"/>
                </a:solidFill>
              </a:rPr>
              <a:t>Adam Suhail</a:t>
            </a:r>
            <a:endParaRPr/>
          </a:p>
        </p:txBody>
      </p:sp>
      <p:pic>
        <p:nvPicPr>
          <p:cNvPr id="44" name="Google Shape;44;p1" title="WhatsApp Image 2025-06-12 at 10.52.42 AM.jpeg"/>
          <p:cNvPicPr preferRelativeResize="0"/>
          <p:nvPr/>
        </p:nvPicPr>
        <p:blipFill rotWithShape="1">
          <a:blip r:embed="rId8">
            <a:alphaModFix/>
          </a:blip>
          <a:srcRect b="14826" l="23382" r="20850" t="41463"/>
          <a:stretch/>
        </p:blipFill>
        <p:spPr>
          <a:xfrm>
            <a:off x="12761699" y="6151911"/>
            <a:ext cx="3169183" cy="3213327"/>
          </a:xfrm>
          <a:prstGeom prst="rect">
            <a:avLst/>
          </a:prstGeom>
          <a:solidFill>
            <a:srgbClr val="FEFEFE"/>
          </a:solidFill>
          <a:ln>
            <a:noFill/>
          </a:ln>
        </p:spPr>
      </p:pic>
      <p:sp>
        <p:nvSpPr>
          <p:cNvPr id="45" name="Google Shape;45;p1"/>
          <p:cNvSpPr txBox="1"/>
          <p:nvPr/>
        </p:nvSpPr>
        <p:spPr>
          <a:xfrm>
            <a:off x="17219725" y="10881200"/>
            <a:ext cx="3000000" cy="6771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200">
                <a:solidFill>
                  <a:schemeClr val="dk1"/>
                </a:solidFill>
                <a:latin typeface="Red Hat Display"/>
                <a:ea typeface="Red Hat Display"/>
                <a:cs typeface="Red Hat Display"/>
                <a:sym typeface="Red Hat Display"/>
              </a:rPr>
              <a:t>P153109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A purple room with a white floor&#10;&#10;Description automatically generated" id="144" name="Google Shape;144;g360723a921a_0_40"/>
          <p:cNvPicPr preferRelativeResize="0"/>
          <p:nvPr>
            <p:ph idx="2" type="pic"/>
          </p:nvPr>
        </p:nvPicPr>
        <p:blipFill rotWithShape="1">
          <a:blip r:embed="rId3">
            <a:alphaModFix/>
          </a:blip>
          <a:srcRect b="0" l="0" r="0" t="0"/>
          <a:stretch/>
        </p:blipFill>
        <p:spPr>
          <a:xfrm>
            <a:off x="0" y="0"/>
            <a:ext cx="24377648" cy="13715998"/>
          </a:xfrm>
          <a:prstGeom prst="rect">
            <a:avLst/>
          </a:prstGeom>
          <a:solidFill>
            <a:srgbClr val="FEFEFE"/>
          </a:solidFill>
          <a:ln>
            <a:noFill/>
          </a:ln>
        </p:spPr>
      </p:pic>
      <p:pic>
        <p:nvPicPr>
          <p:cNvPr descr="A colorful ring with a black background&#10;&#10;Description automatically generated" id="145" name="Google Shape;145;g360723a921a_0_40"/>
          <p:cNvPicPr preferRelativeResize="0"/>
          <p:nvPr/>
        </p:nvPicPr>
        <p:blipFill rotWithShape="1">
          <a:blip r:embed="rId4">
            <a:alphaModFix/>
          </a:blip>
          <a:srcRect b="0" l="0" r="0" t="0"/>
          <a:stretch/>
        </p:blipFill>
        <p:spPr>
          <a:xfrm rot="935270">
            <a:off x="-32662" y="8147551"/>
            <a:ext cx="7531069" cy="10058401"/>
          </a:xfrm>
          <a:prstGeom prst="rect">
            <a:avLst/>
          </a:prstGeom>
          <a:noFill/>
          <a:ln>
            <a:noFill/>
          </a:ln>
        </p:spPr>
      </p:pic>
      <p:pic>
        <p:nvPicPr>
          <p:cNvPr descr="A colorful ring with a black background&#10;&#10;Description automatically generated" id="146" name="Google Shape;146;g360723a921a_0_40"/>
          <p:cNvPicPr preferRelativeResize="0"/>
          <p:nvPr/>
        </p:nvPicPr>
        <p:blipFill rotWithShape="1">
          <a:blip r:embed="rId4">
            <a:alphaModFix/>
          </a:blip>
          <a:srcRect b="0" l="0" r="0" t="0"/>
          <a:stretch/>
        </p:blipFill>
        <p:spPr>
          <a:xfrm rot="5144105">
            <a:off x="21377987" y="-1229451"/>
            <a:ext cx="7531066" cy="10058403"/>
          </a:xfrm>
          <a:prstGeom prst="rect">
            <a:avLst/>
          </a:prstGeom>
          <a:noFill/>
          <a:ln>
            <a:noFill/>
          </a:ln>
        </p:spPr>
      </p:pic>
      <p:sp>
        <p:nvSpPr>
          <p:cNvPr id="147" name="Google Shape;147;g360723a921a_0_40"/>
          <p:cNvSpPr txBox="1"/>
          <p:nvPr/>
        </p:nvSpPr>
        <p:spPr>
          <a:xfrm>
            <a:off x="10399050" y="6297700"/>
            <a:ext cx="12457800" cy="61323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None/>
            </a:pPr>
            <a:r>
              <a:rPr b="1" lang="en-US" sz="3800">
                <a:solidFill>
                  <a:schemeClr val="lt1"/>
                </a:solidFill>
                <a:latin typeface="Red Hat Display"/>
                <a:ea typeface="Red Hat Display"/>
                <a:cs typeface="Red Hat Display"/>
                <a:sym typeface="Red Hat Display"/>
              </a:rPr>
              <a:t>Random Under Sampler - Logistic Regression shows best performance</a:t>
            </a:r>
            <a:endParaRPr b="1" sz="3800">
              <a:solidFill>
                <a:schemeClr val="lt1"/>
              </a:solidFill>
              <a:latin typeface="Red Hat Display"/>
              <a:ea typeface="Red Hat Display"/>
              <a:cs typeface="Red Hat Display"/>
              <a:sym typeface="Red Hat Display"/>
            </a:endParaRPr>
          </a:p>
          <a:p>
            <a:pPr indent="0" lvl="0" marL="0" marR="0" rtl="0" algn="l">
              <a:lnSpc>
                <a:spcPct val="140000"/>
              </a:lnSpc>
              <a:spcBef>
                <a:spcPts val="0"/>
              </a:spcBef>
              <a:spcAft>
                <a:spcPts val="0"/>
              </a:spcAft>
              <a:buNone/>
            </a:pPr>
            <a:r>
              <a:t/>
            </a:r>
            <a:endParaRPr b="1" sz="3500">
              <a:solidFill>
                <a:schemeClr val="lt1"/>
              </a:solidFill>
              <a:latin typeface="Red Hat Display"/>
              <a:ea typeface="Red Hat Display"/>
              <a:cs typeface="Red Hat Display"/>
              <a:sym typeface="Red Hat Display"/>
            </a:endParaRPr>
          </a:p>
          <a:p>
            <a:pPr indent="-450850" lvl="0" marL="457200" marR="0" rtl="0" algn="l">
              <a:lnSpc>
                <a:spcPct val="140000"/>
              </a:lnSpc>
              <a:spcBef>
                <a:spcPts val="0"/>
              </a:spcBef>
              <a:spcAft>
                <a:spcPts val="0"/>
              </a:spcAft>
              <a:buClr>
                <a:schemeClr val="lt1"/>
              </a:buClr>
              <a:buSzPts val="3500"/>
              <a:buFont typeface="Red Hat Display"/>
              <a:buAutoNum type="arabicPeriod"/>
            </a:pPr>
            <a:r>
              <a:rPr lang="en-US" sz="3500">
                <a:solidFill>
                  <a:schemeClr val="lt1"/>
                </a:solidFill>
                <a:latin typeface="Red Hat Display"/>
                <a:ea typeface="Red Hat Display"/>
                <a:cs typeface="Red Hat Display"/>
                <a:sym typeface="Red Hat Display"/>
              </a:rPr>
              <a:t>Adjusting for class imbalance allows model to more accurately find true positives</a:t>
            </a:r>
            <a:endParaRPr sz="3500">
              <a:solidFill>
                <a:schemeClr val="lt1"/>
              </a:solidFill>
              <a:latin typeface="Red Hat Display"/>
              <a:ea typeface="Red Hat Display"/>
              <a:cs typeface="Red Hat Display"/>
              <a:sym typeface="Red Hat Display"/>
            </a:endParaRPr>
          </a:p>
          <a:p>
            <a:pPr indent="-450850" lvl="0" marL="457200" marR="0" rtl="0" algn="l">
              <a:lnSpc>
                <a:spcPct val="140000"/>
              </a:lnSpc>
              <a:spcBef>
                <a:spcPts val="0"/>
              </a:spcBef>
              <a:spcAft>
                <a:spcPts val="0"/>
              </a:spcAft>
              <a:buClr>
                <a:schemeClr val="lt1"/>
              </a:buClr>
              <a:buSzPts val="3500"/>
              <a:buFont typeface="Red Hat Display"/>
              <a:buAutoNum type="arabicPeriod"/>
            </a:pPr>
            <a:r>
              <a:rPr lang="en-US" sz="3500">
                <a:solidFill>
                  <a:schemeClr val="lt1"/>
                </a:solidFill>
                <a:latin typeface="Red Hat Display"/>
                <a:ea typeface="Red Hat Display"/>
                <a:cs typeface="Red Hat Display"/>
                <a:sym typeface="Red Hat Display"/>
              </a:rPr>
              <a:t>No single metric is the best at identifying best model</a:t>
            </a:r>
            <a:endParaRPr sz="3500">
              <a:solidFill>
                <a:schemeClr val="lt1"/>
              </a:solidFill>
              <a:latin typeface="Red Hat Display"/>
              <a:ea typeface="Red Hat Display"/>
              <a:cs typeface="Red Hat Display"/>
              <a:sym typeface="Red Hat Display"/>
            </a:endParaRPr>
          </a:p>
          <a:p>
            <a:pPr indent="-450850" lvl="0" marL="457200" marR="0" rtl="0" algn="l">
              <a:lnSpc>
                <a:spcPct val="140000"/>
              </a:lnSpc>
              <a:spcBef>
                <a:spcPts val="0"/>
              </a:spcBef>
              <a:spcAft>
                <a:spcPts val="0"/>
              </a:spcAft>
              <a:buClr>
                <a:schemeClr val="lt1"/>
              </a:buClr>
              <a:buSzPts val="3500"/>
              <a:buFont typeface="Red Hat Display"/>
              <a:buAutoNum type="arabicPeriod"/>
            </a:pPr>
            <a:r>
              <a:rPr lang="en-US" sz="3500">
                <a:solidFill>
                  <a:schemeClr val="lt1"/>
                </a:solidFill>
                <a:latin typeface="Red Hat Display"/>
                <a:ea typeface="Red Hat Display"/>
                <a:cs typeface="Red Hat Display"/>
                <a:sym typeface="Red Hat Display"/>
              </a:rPr>
              <a:t>Understand the objective of modelling, ie; lowest cost/highest profit/most accurate model.</a:t>
            </a:r>
            <a:endParaRPr sz="3500">
              <a:solidFill>
                <a:schemeClr val="lt1"/>
              </a:solidFill>
              <a:latin typeface="Red Hat Display"/>
              <a:ea typeface="Red Hat Display"/>
              <a:cs typeface="Red Hat Display"/>
              <a:sym typeface="Red Hat Display"/>
            </a:endParaRPr>
          </a:p>
        </p:txBody>
      </p:sp>
      <p:sp>
        <p:nvSpPr>
          <p:cNvPr id="148" name="Google Shape;148;g360723a921a_0_40"/>
          <p:cNvSpPr txBox="1"/>
          <p:nvPr/>
        </p:nvSpPr>
        <p:spPr>
          <a:xfrm>
            <a:off x="1577975" y="2441854"/>
            <a:ext cx="18055800" cy="3001500"/>
          </a:xfrm>
          <a:prstGeom prst="rect">
            <a:avLst/>
          </a:prstGeom>
          <a:noFill/>
          <a:ln>
            <a:noFill/>
          </a:ln>
        </p:spPr>
        <p:txBody>
          <a:bodyPr anchorCtr="0" anchor="b" bIns="45700" lIns="91425" spcFirstLastPara="1" rIns="91425" wrap="square" tIns="45700">
            <a:spAutoFit/>
          </a:bodyPr>
          <a:lstStyle/>
          <a:p>
            <a:pPr indent="0" lvl="0" marL="0" marR="0" rtl="0" algn="l">
              <a:lnSpc>
                <a:spcPct val="110000"/>
              </a:lnSpc>
              <a:spcBef>
                <a:spcPts val="0"/>
              </a:spcBef>
              <a:spcAft>
                <a:spcPts val="0"/>
              </a:spcAft>
              <a:buNone/>
            </a:pPr>
            <a:r>
              <a:rPr b="1" lang="en-US" sz="9000">
                <a:solidFill>
                  <a:schemeClr val="lt1"/>
                </a:solidFill>
                <a:latin typeface="Rubik Mono One"/>
                <a:ea typeface="Rubik Mono One"/>
                <a:cs typeface="Rubik Mono One"/>
                <a:sym typeface="Rubik Mono One"/>
              </a:rPr>
              <a:t>What does this mean?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pic>
        <p:nvPicPr>
          <p:cNvPr descr="A close up of a fabric&#10;&#10;Description automatically generated" id="50" name="Google Shape;50;p3"/>
          <p:cNvPicPr preferRelativeResize="0"/>
          <p:nvPr/>
        </p:nvPicPr>
        <p:blipFill rotWithShape="1">
          <a:blip r:embed="rId3">
            <a:alphaModFix/>
          </a:blip>
          <a:srcRect b="0" l="0" r="0" t="0"/>
          <a:stretch/>
        </p:blipFill>
        <p:spPr>
          <a:xfrm>
            <a:off x="19504314" y="5812970"/>
            <a:ext cx="4873335" cy="7903029"/>
          </a:xfrm>
          <a:prstGeom prst="rect">
            <a:avLst/>
          </a:prstGeom>
          <a:noFill/>
          <a:ln>
            <a:noFill/>
          </a:ln>
        </p:spPr>
      </p:pic>
      <p:sp>
        <p:nvSpPr>
          <p:cNvPr id="51" name="Google Shape;51;p3"/>
          <p:cNvSpPr txBox="1"/>
          <p:nvPr/>
        </p:nvSpPr>
        <p:spPr>
          <a:xfrm>
            <a:off x="1795431" y="9638130"/>
            <a:ext cx="7266600" cy="41745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40000"/>
              </a:lnSpc>
              <a:spcBef>
                <a:spcPts val="0"/>
              </a:spcBef>
              <a:spcAft>
                <a:spcPts val="0"/>
              </a:spcAft>
              <a:buClr>
                <a:schemeClr val="dk2"/>
              </a:buClr>
              <a:buSzPts val="2400"/>
              <a:buFont typeface="Red Hat Display"/>
              <a:buChar char="●"/>
            </a:pPr>
            <a:r>
              <a:rPr lang="en-US" sz="2400">
                <a:solidFill>
                  <a:schemeClr val="dk2"/>
                </a:solidFill>
                <a:latin typeface="Red Hat Display"/>
                <a:ea typeface="Red Hat Display"/>
                <a:cs typeface="Red Hat Display"/>
                <a:sym typeface="Red Hat Display"/>
              </a:rPr>
              <a:t>Classification, multivariate</a:t>
            </a:r>
            <a:endParaRPr sz="2400">
              <a:solidFill>
                <a:schemeClr val="dk2"/>
              </a:solidFill>
              <a:latin typeface="Red Hat Display"/>
              <a:ea typeface="Red Hat Display"/>
              <a:cs typeface="Red Hat Display"/>
              <a:sym typeface="Red Hat Display"/>
            </a:endParaRPr>
          </a:p>
          <a:p>
            <a:pPr indent="-381000" lvl="0" marL="457200" rtl="0" algn="l">
              <a:lnSpc>
                <a:spcPct val="140000"/>
              </a:lnSpc>
              <a:spcBef>
                <a:spcPts val="0"/>
              </a:spcBef>
              <a:spcAft>
                <a:spcPts val="0"/>
              </a:spcAft>
              <a:buClr>
                <a:schemeClr val="dk2"/>
              </a:buClr>
              <a:buSzPts val="2400"/>
              <a:buFont typeface="Red Hat Display"/>
              <a:buChar char="●"/>
            </a:pPr>
            <a:r>
              <a:rPr lang="en-US" sz="2400">
                <a:solidFill>
                  <a:schemeClr val="dk2"/>
                </a:solidFill>
                <a:latin typeface="Red Hat Display"/>
                <a:ea typeface="Red Hat Display"/>
                <a:cs typeface="Red Hat Display"/>
                <a:sym typeface="Red Hat Display"/>
              </a:rPr>
              <a:t>41,188 </a:t>
            </a:r>
            <a:r>
              <a:rPr lang="en-US" sz="2400">
                <a:solidFill>
                  <a:schemeClr val="dk2"/>
                </a:solidFill>
                <a:latin typeface="Red Hat Display"/>
                <a:ea typeface="Red Hat Display"/>
                <a:cs typeface="Red Hat Display"/>
                <a:sym typeface="Red Hat Display"/>
              </a:rPr>
              <a:t>instances</a:t>
            </a:r>
            <a:endParaRPr sz="2400">
              <a:solidFill>
                <a:schemeClr val="dk2"/>
              </a:solidFill>
              <a:latin typeface="Red Hat Display"/>
              <a:ea typeface="Red Hat Display"/>
              <a:cs typeface="Red Hat Display"/>
              <a:sym typeface="Red Hat Display"/>
            </a:endParaRPr>
          </a:p>
          <a:p>
            <a:pPr indent="-381000" lvl="0" marL="457200" marR="0" rtl="0" algn="l">
              <a:lnSpc>
                <a:spcPct val="140000"/>
              </a:lnSpc>
              <a:spcBef>
                <a:spcPts val="0"/>
              </a:spcBef>
              <a:spcAft>
                <a:spcPts val="0"/>
              </a:spcAft>
              <a:buClr>
                <a:schemeClr val="dk2"/>
              </a:buClr>
              <a:buSzPts val="2400"/>
              <a:buFont typeface="Red Hat Display"/>
              <a:buChar char="●"/>
            </a:pPr>
            <a:r>
              <a:rPr lang="en-US" sz="2400">
                <a:solidFill>
                  <a:schemeClr val="dk2"/>
                </a:solidFill>
                <a:latin typeface="Red Hat Display"/>
                <a:ea typeface="Red Hat Display"/>
                <a:cs typeface="Red Hat Display"/>
                <a:sym typeface="Red Hat Display"/>
              </a:rPr>
              <a:t>20 features (19 predictors)</a:t>
            </a:r>
            <a:endParaRPr sz="2400">
              <a:solidFill>
                <a:schemeClr val="dk2"/>
              </a:solidFill>
              <a:latin typeface="Red Hat Display"/>
              <a:ea typeface="Red Hat Display"/>
              <a:cs typeface="Red Hat Display"/>
              <a:sym typeface="Red Hat Display"/>
            </a:endParaRPr>
          </a:p>
          <a:p>
            <a:pPr indent="-381000" lvl="0" marL="457200" marR="0" rtl="0" algn="l">
              <a:lnSpc>
                <a:spcPct val="140000"/>
              </a:lnSpc>
              <a:spcBef>
                <a:spcPts val="0"/>
              </a:spcBef>
              <a:spcAft>
                <a:spcPts val="0"/>
              </a:spcAft>
              <a:buClr>
                <a:schemeClr val="dk2"/>
              </a:buClr>
              <a:buSzPts val="2400"/>
              <a:buFont typeface="Red Hat Display"/>
              <a:buChar char="●"/>
            </a:pPr>
            <a:r>
              <a:rPr lang="en-US" sz="2400">
                <a:solidFill>
                  <a:schemeClr val="dk2"/>
                </a:solidFill>
                <a:latin typeface="Red Hat Display"/>
                <a:ea typeface="Red Hat Display"/>
                <a:cs typeface="Red Hat Display"/>
                <a:sym typeface="Red Hat Display"/>
              </a:rPr>
              <a:t>11 categorical variables including target variable</a:t>
            </a:r>
            <a:endParaRPr sz="2400">
              <a:solidFill>
                <a:schemeClr val="dk2"/>
              </a:solidFill>
              <a:latin typeface="Red Hat Display"/>
              <a:ea typeface="Red Hat Display"/>
              <a:cs typeface="Red Hat Display"/>
              <a:sym typeface="Red Hat Display"/>
            </a:endParaRPr>
          </a:p>
          <a:p>
            <a:pPr indent="-381000" lvl="0" marL="457200" marR="0" rtl="0" algn="l">
              <a:lnSpc>
                <a:spcPct val="140000"/>
              </a:lnSpc>
              <a:spcBef>
                <a:spcPts val="0"/>
              </a:spcBef>
              <a:spcAft>
                <a:spcPts val="0"/>
              </a:spcAft>
              <a:buClr>
                <a:schemeClr val="dk2"/>
              </a:buClr>
              <a:buSzPts val="2400"/>
              <a:buFont typeface="Red Hat Display"/>
              <a:buChar char="●"/>
            </a:pPr>
            <a:r>
              <a:rPr lang="en-US" sz="2400">
                <a:solidFill>
                  <a:schemeClr val="dk2"/>
                </a:solidFill>
                <a:latin typeface="Red Hat Display"/>
                <a:ea typeface="Red Hat Display"/>
                <a:cs typeface="Red Hat Display"/>
                <a:sym typeface="Red Hat Display"/>
              </a:rPr>
              <a:t>9 numerical variables</a:t>
            </a:r>
            <a:endParaRPr sz="2400">
              <a:solidFill>
                <a:schemeClr val="dk2"/>
              </a:solidFill>
              <a:latin typeface="Red Hat Display"/>
              <a:ea typeface="Red Hat Display"/>
              <a:cs typeface="Red Hat Display"/>
              <a:sym typeface="Red Hat Display"/>
            </a:endParaRPr>
          </a:p>
          <a:p>
            <a:pPr indent="-381000" lvl="0" marL="457200" marR="0" rtl="0" algn="l">
              <a:lnSpc>
                <a:spcPct val="140000"/>
              </a:lnSpc>
              <a:spcBef>
                <a:spcPts val="0"/>
              </a:spcBef>
              <a:spcAft>
                <a:spcPts val="0"/>
              </a:spcAft>
              <a:buClr>
                <a:schemeClr val="dk2"/>
              </a:buClr>
              <a:buSzPts val="2400"/>
              <a:buFont typeface="Red Hat Display"/>
              <a:buChar char="●"/>
            </a:pPr>
            <a:r>
              <a:rPr lang="en-US" sz="2400">
                <a:solidFill>
                  <a:schemeClr val="dk2"/>
                </a:solidFill>
                <a:latin typeface="Red Hat Display"/>
                <a:ea typeface="Red Hat Display"/>
                <a:cs typeface="Red Hat Display"/>
                <a:sym typeface="Red Hat Display"/>
              </a:rPr>
              <a:t>y is our target variable, classification of both subscriber and non-subscriber to term deposit</a:t>
            </a:r>
            <a:endParaRPr sz="2400">
              <a:solidFill>
                <a:schemeClr val="dk2"/>
              </a:solidFill>
              <a:latin typeface="Red Hat Display"/>
              <a:ea typeface="Red Hat Display"/>
              <a:cs typeface="Red Hat Display"/>
              <a:sym typeface="Red Hat Display"/>
            </a:endParaRPr>
          </a:p>
          <a:p>
            <a:pPr indent="0" lvl="0" marL="0" marR="0" rtl="0" algn="l">
              <a:lnSpc>
                <a:spcPct val="140000"/>
              </a:lnSpc>
              <a:spcBef>
                <a:spcPts val="0"/>
              </a:spcBef>
              <a:spcAft>
                <a:spcPts val="0"/>
              </a:spcAft>
              <a:buClr>
                <a:schemeClr val="dk1"/>
              </a:buClr>
              <a:buSzPts val="2400"/>
              <a:buFont typeface="Arial"/>
              <a:buNone/>
            </a:pPr>
            <a:r>
              <a:t/>
            </a:r>
            <a:endParaRPr sz="2400">
              <a:solidFill>
                <a:schemeClr val="dk2"/>
              </a:solidFill>
              <a:latin typeface="Red Hat Display"/>
              <a:ea typeface="Red Hat Display"/>
              <a:cs typeface="Red Hat Display"/>
              <a:sym typeface="Red Hat Display"/>
            </a:endParaRPr>
          </a:p>
        </p:txBody>
      </p:sp>
      <p:sp>
        <p:nvSpPr>
          <p:cNvPr id="52" name="Google Shape;52;p3"/>
          <p:cNvSpPr txBox="1"/>
          <p:nvPr/>
        </p:nvSpPr>
        <p:spPr>
          <a:xfrm>
            <a:off x="1795425" y="9019413"/>
            <a:ext cx="80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45000"/>
              </a:lnSpc>
              <a:spcBef>
                <a:spcPts val="0"/>
              </a:spcBef>
              <a:spcAft>
                <a:spcPts val="0"/>
              </a:spcAft>
              <a:buNone/>
            </a:pPr>
            <a:r>
              <a:rPr b="1" lang="en-US" sz="3200">
                <a:solidFill>
                  <a:schemeClr val="dk2"/>
                </a:solidFill>
                <a:latin typeface="Rubik Mono One"/>
                <a:ea typeface="Rubik Mono One"/>
                <a:cs typeface="Rubik Mono One"/>
                <a:sym typeface="Rubik Mono One"/>
              </a:rPr>
              <a:t>dATASET CHARACTERISTIC</a:t>
            </a:r>
            <a:endParaRPr/>
          </a:p>
        </p:txBody>
      </p:sp>
      <p:sp>
        <p:nvSpPr>
          <p:cNvPr id="53" name="Google Shape;53;p3"/>
          <p:cNvSpPr txBox="1"/>
          <p:nvPr/>
        </p:nvSpPr>
        <p:spPr>
          <a:xfrm>
            <a:off x="1520825" y="0"/>
            <a:ext cx="20334600" cy="3195300"/>
          </a:xfrm>
          <a:prstGeom prst="rect">
            <a:avLst/>
          </a:prstGeom>
          <a:noFill/>
          <a:ln>
            <a:noFill/>
          </a:ln>
        </p:spPr>
        <p:txBody>
          <a:bodyPr anchorCtr="0" anchor="b" bIns="45700" lIns="91425" spcFirstLastPara="1" rIns="91425" wrap="square" tIns="45700">
            <a:spAutoFit/>
          </a:bodyPr>
          <a:lstStyle/>
          <a:p>
            <a:pPr indent="0" lvl="0" marL="0" marR="0" rtl="0" algn="l">
              <a:lnSpc>
                <a:spcPct val="110000"/>
              </a:lnSpc>
              <a:spcBef>
                <a:spcPts val="0"/>
              </a:spcBef>
              <a:spcAft>
                <a:spcPts val="0"/>
              </a:spcAft>
              <a:buNone/>
            </a:pPr>
            <a:r>
              <a:rPr b="1" lang="en-US" sz="9600">
                <a:solidFill>
                  <a:schemeClr val="dk2"/>
                </a:solidFill>
                <a:latin typeface="Rubik Mono One"/>
                <a:ea typeface="Rubik Mono One"/>
                <a:cs typeface="Rubik Mono One"/>
                <a:sym typeface="Rubik Mono One"/>
              </a:rPr>
              <a:t>exploratory data analysis</a:t>
            </a:r>
            <a:endParaRPr/>
          </a:p>
        </p:txBody>
      </p:sp>
      <p:sp>
        <p:nvSpPr>
          <p:cNvPr id="54" name="Google Shape;54;p3"/>
          <p:cNvSpPr txBox="1"/>
          <p:nvPr/>
        </p:nvSpPr>
        <p:spPr>
          <a:xfrm>
            <a:off x="1520825" y="3700013"/>
            <a:ext cx="13638300" cy="4814700"/>
          </a:xfrm>
          <a:prstGeom prst="rect">
            <a:avLst/>
          </a:prstGeom>
          <a:noFill/>
          <a:ln>
            <a:noFill/>
          </a:ln>
        </p:spPr>
        <p:txBody>
          <a:bodyPr anchorCtr="0" anchor="t" bIns="91425" lIns="91425" spcFirstLastPara="1" rIns="91425" wrap="square" tIns="91425">
            <a:spAutoFit/>
          </a:bodyPr>
          <a:lstStyle/>
          <a:p>
            <a:pPr indent="-431800" lvl="0" marL="457200" rtl="0" algn="l">
              <a:lnSpc>
                <a:spcPct val="140000"/>
              </a:lnSpc>
              <a:spcBef>
                <a:spcPts val="0"/>
              </a:spcBef>
              <a:spcAft>
                <a:spcPts val="0"/>
              </a:spcAft>
              <a:buClr>
                <a:schemeClr val="dk2"/>
              </a:buClr>
              <a:buSzPts val="3200"/>
              <a:buFont typeface="Red Hat Display"/>
              <a:buChar char="●"/>
            </a:pPr>
            <a:r>
              <a:rPr lang="en-US" sz="3200">
                <a:solidFill>
                  <a:schemeClr val="dk2"/>
                </a:solidFill>
                <a:latin typeface="Red Hat Display"/>
                <a:ea typeface="Red Hat Display"/>
                <a:cs typeface="Red Hat Display"/>
                <a:sym typeface="Red Hat Display"/>
              </a:rPr>
              <a:t>Data was </a:t>
            </a:r>
            <a:r>
              <a:rPr lang="en-US" sz="3200">
                <a:solidFill>
                  <a:schemeClr val="dk2"/>
                </a:solidFill>
                <a:latin typeface="Red Hat Display"/>
                <a:ea typeface="Red Hat Display"/>
                <a:cs typeface="Red Hat Display"/>
                <a:sym typeface="Red Hat Display"/>
              </a:rPr>
              <a:t>obtained from the UCI Machine Learning Repository. </a:t>
            </a:r>
            <a:endParaRPr sz="3200">
              <a:solidFill>
                <a:schemeClr val="dk2"/>
              </a:solidFill>
              <a:latin typeface="Red Hat Display"/>
              <a:ea typeface="Red Hat Display"/>
              <a:cs typeface="Red Hat Display"/>
              <a:sym typeface="Red Hat Display"/>
            </a:endParaRPr>
          </a:p>
          <a:p>
            <a:pPr indent="-431800" lvl="0" marL="457200" marR="0" rtl="0" algn="l">
              <a:lnSpc>
                <a:spcPct val="140000"/>
              </a:lnSpc>
              <a:spcBef>
                <a:spcPts val="0"/>
              </a:spcBef>
              <a:spcAft>
                <a:spcPts val="0"/>
              </a:spcAft>
              <a:buClr>
                <a:schemeClr val="dk2"/>
              </a:buClr>
              <a:buSzPts val="3200"/>
              <a:buFont typeface="Red Hat Display"/>
              <a:buChar char="●"/>
            </a:pPr>
            <a:r>
              <a:rPr lang="en-US" sz="3200">
                <a:solidFill>
                  <a:schemeClr val="dk2"/>
                </a:solidFill>
                <a:latin typeface="Red Hat Display"/>
                <a:ea typeface="Red Hat Display"/>
                <a:cs typeface="Red Hat Display"/>
                <a:sym typeface="Red Hat Display"/>
              </a:rPr>
              <a:t>It reflects the results of </a:t>
            </a:r>
            <a:r>
              <a:rPr lang="en-US" sz="3200">
                <a:solidFill>
                  <a:schemeClr val="dk2"/>
                </a:solidFill>
                <a:latin typeface="Red Hat Display"/>
                <a:ea typeface="Red Hat Display"/>
                <a:cs typeface="Red Hat Display"/>
                <a:sym typeface="Red Hat Display"/>
              </a:rPr>
              <a:t>direct</a:t>
            </a:r>
            <a:r>
              <a:rPr lang="en-US" sz="3200">
                <a:solidFill>
                  <a:schemeClr val="dk2"/>
                </a:solidFill>
                <a:latin typeface="Red Hat Display"/>
                <a:ea typeface="Red Hat Display"/>
                <a:cs typeface="Red Hat Display"/>
                <a:sym typeface="Red Hat Display"/>
              </a:rPr>
              <a:t> marketing </a:t>
            </a:r>
            <a:r>
              <a:rPr lang="en-US" sz="3200">
                <a:solidFill>
                  <a:schemeClr val="dk2"/>
                </a:solidFill>
                <a:latin typeface="Red Hat Display"/>
                <a:ea typeface="Red Hat Display"/>
                <a:cs typeface="Red Hat Display"/>
                <a:sym typeface="Red Hat Display"/>
              </a:rPr>
              <a:t>campaign</a:t>
            </a:r>
            <a:r>
              <a:rPr lang="en-US" sz="3200">
                <a:solidFill>
                  <a:schemeClr val="dk2"/>
                </a:solidFill>
                <a:latin typeface="Red Hat Display"/>
                <a:ea typeface="Red Hat Display"/>
                <a:cs typeface="Red Hat Display"/>
                <a:sym typeface="Red Hat Display"/>
              </a:rPr>
              <a:t> conducted by </a:t>
            </a:r>
            <a:r>
              <a:rPr lang="en-US" sz="3200">
                <a:solidFill>
                  <a:schemeClr val="dk2"/>
                </a:solidFill>
                <a:latin typeface="Red Hat Display"/>
                <a:ea typeface="Red Hat Display"/>
                <a:cs typeface="Red Hat Display"/>
                <a:sym typeface="Red Hat Display"/>
              </a:rPr>
              <a:t>banking institution. </a:t>
            </a:r>
            <a:endParaRPr sz="3200">
              <a:solidFill>
                <a:schemeClr val="dk2"/>
              </a:solidFill>
              <a:latin typeface="Red Hat Display"/>
              <a:ea typeface="Red Hat Display"/>
              <a:cs typeface="Red Hat Display"/>
              <a:sym typeface="Red Hat Display"/>
            </a:endParaRPr>
          </a:p>
          <a:p>
            <a:pPr indent="-431800" lvl="0" marL="457200" marR="0" rtl="0" algn="l">
              <a:lnSpc>
                <a:spcPct val="140000"/>
              </a:lnSpc>
              <a:spcBef>
                <a:spcPts val="0"/>
              </a:spcBef>
              <a:spcAft>
                <a:spcPts val="0"/>
              </a:spcAft>
              <a:buClr>
                <a:schemeClr val="dk2"/>
              </a:buClr>
              <a:buSzPts val="3200"/>
              <a:buFont typeface="Red Hat Display"/>
              <a:buChar char="●"/>
            </a:pPr>
            <a:r>
              <a:rPr lang="en-US" sz="3200">
                <a:solidFill>
                  <a:schemeClr val="dk2"/>
                </a:solidFill>
                <a:latin typeface="Red Hat Display"/>
                <a:ea typeface="Red Hat Display"/>
                <a:cs typeface="Red Hat Display"/>
                <a:sym typeface="Red Hat Display"/>
              </a:rPr>
              <a:t>These campaigns were carried out through phone calls and include a wide range of customer attributes.</a:t>
            </a:r>
            <a:endParaRPr sz="3200">
              <a:solidFill>
                <a:schemeClr val="dk2"/>
              </a:solidFill>
              <a:latin typeface="Red Hat Display"/>
              <a:ea typeface="Red Hat Display"/>
              <a:cs typeface="Red Hat Display"/>
              <a:sym typeface="Red Hat Display"/>
            </a:endParaRPr>
          </a:p>
          <a:p>
            <a:pPr indent="-431800" lvl="0" marL="457200" marR="0" rtl="0" algn="l">
              <a:lnSpc>
                <a:spcPct val="140000"/>
              </a:lnSpc>
              <a:spcBef>
                <a:spcPts val="0"/>
              </a:spcBef>
              <a:spcAft>
                <a:spcPts val="0"/>
              </a:spcAft>
              <a:buClr>
                <a:schemeClr val="dk2"/>
              </a:buClr>
              <a:buSzPts val="3200"/>
              <a:buFont typeface="Red Hat Display"/>
              <a:buChar char="●"/>
            </a:pPr>
            <a:r>
              <a:rPr lang="en-US" sz="3200">
                <a:solidFill>
                  <a:schemeClr val="dk2"/>
                </a:solidFill>
                <a:latin typeface="Red Hat Display"/>
                <a:ea typeface="Red Hat Display"/>
                <a:cs typeface="Red Hat Display"/>
                <a:sym typeface="Red Hat Display"/>
              </a:rPr>
              <a:t>The goal is to predict whether a customer will subscribe </a:t>
            </a:r>
            <a:endParaRPr sz="3200">
              <a:solidFill>
                <a:schemeClr val="dk2"/>
              </a:solidFill>
              <a:latin typeface="Red Hat Display"/>
              <a:ea typeface="Red Hat Display"/>
              <a:cs typeface="Red Hat Display"/>
              <a:sym typeface="Red Hat Display"/>
            </a:endParaRPr>
          </a:p>
          <a:p>
            <a:pPr indent="0" lvl="0" marL="457200" marR="0" rtl="0" algn="l">
              <a:lnSpc>
                <a:spcPct val="140000"/>
              </a:lnSpc>
              <a:spcBef>
                <a:spcPts val="0"/>
              </a:spcBef>
              <a:spcAft>
                <a:spcPts val="0"/>
              </a:spcAft>
              <a:buNone/>
            </a:pPr>
            <a:r>
              <a:rPr lang="en-US" sz="3200">
                <a:solidFill>
                  <a:schemeClr val="dk2"/>
                </a:solidFill>
                <a:latin typeface="Red Hat Display"/>
                <a:ea typeface="Red Hat Display"/>
                <a:cs typeface="Red Hat Display"/>
                <a:sym typeface="Red Hat Display"/>
              </a:rPr>
              <a:t>to a term deposit based on various attributes.</a:t>
            </a:r>
            <a:endParaRPr sz="3200">
              <a:solidFill>
                <a:schemeClr val="dk2"/>
              </a:solidFill>
            </a:endParaRPr>
          </a:p>
        </p:txBody>
      </p:sp>
      <p:sp>
        <p:nvSpPr>
          <p:cNvPr id="55" name="Google Shape;55;p3"/>
          <p:cNvSpPr txBox="1"/>
          <p:nvPr/>
        </p:nvSpPr>
        <p:spPr>
          <a:xfrm>
            <a:off x="1520825" y="3052663"/>
            <a:ext cx="80058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45000"/>
              </a:lnSpc>
              <a:spcBef>
                <a:spcPts val="0"/>
              </a:spcBef>
              <a:spcAft>
                <a:spcPts val="0"/>
              </a:spcAft>
              <a:buNone/>
            </a:pPr>
            <a:r>
              <a:rPr b="1" lang="en-US" sz="3200">
                <a:solidFill>
                  <a:schemeClr val="dk2"/>
                </a:solidFill>
                <a:latin typeface="Rubik Mono One"/>
                <a:ea typeface="Rubik Mono One"/>
                <a:cs typeface="Rubik Mono One"/>
                <a:sym typeface="Rubik Mono One"/>
              </a:rPr>
              <a:t>About dataset</a:t>
            </a:r>
            <a:endParaRPr/>
          </a:p>
        </p:txBody>
      </p:sp>
      <p:pic>
        <p:nvPicPr>
          <p:cNvPr id="56" name="Google Shape;56;p3"/>
          <p:cNvPicPr preferRelativeResize="0"/>
          <p:nvPr/>
        </p:nvPicPr>
        <p:blipFill>
          <a:blip r:embed="rId4">
            <a:alphaModFix/>
          </a:blip>
          <a:stretch>
            <a:fillRect/>
          </a:stretch>
        </p:blipFill>
        <p:spPr>
          <a:xfrm>
            <a:off x="15159125" y="3104875"/>
            <a:ext cx="6670589" cy="9460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descr="A close up of a colorful object&#10;&#10;Description automatically generated" id="61" name="Google Shape;61;p6"/>
          <p:cNvPicPr preferRelativeResize="0"/>
          <p:nvPr/>
        </p:nvPicPr>
        <p:blipFill rotWithShape="1">
          <a:blip r:embed="rId3">
            <a:alphaModFix/>
          </a:blip>
          <a:srcRect b="0" l="0" r="0" t="0"/>
          <a:stretch/>
        </p:blipFill>
        <p:spPr>
          <a:xfrm rot="6691574">
            <a:off x="16665467" y="-3633796"/>
            <a:ext cx="7772400" cy="7267594"/>
          </a:xfrm>
          <a:prstGeom prst="rect">
            <a:avLst/>
          </a:prstGeom>
          <a:noFill/>
          <a:ln>
            <a:noFill/>
          </a:ln>
        </p:spPr>
      </p:pic>
      <p:sp>
        <p:nvSpPr>
          <p:cNvPr id="62" name="Google Shape;62;p6"/>
          <p:cNvSpPr/>
          <p:nvPr/>
        </p:nvSpPr>
        <p:spPr>
          <a:xfrm>
            <a:off x="810669" y="252177"/>
            <a:ext cx="21115200" cy="45600"/>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63" name="Google Shape;63;p6"/>
          <p:cNvSpPr txBox="1"/>
          <p:nvPr/>
        </p:nvSpPr>
        <p:spPr>
          <a:xfrm>
            <a:off x="810682" y="297775"/>
            <a:ext cx="23354100" cy="1569900"/>
          </a:xfrm>
          <a:prstGeom prst="rect">
            <a:avLst/>
          </a:prstGeom>
          <a:noFill/>
          <a:ln>
            <a:noFill/>
          </a:ln>
        </p:spPr>
        <p:txBody>
          <a:bodyPr anchorCtr="0" anchor="b" bIns="45700" lIns="91425" spcFirstLastPara="1" rIns="91425" wrap="square" tIns="45700">
            <a:spAutoFit/>
          </a:bodyPr>
          <a:lstStyle/>
          <a:p>
            <a:pPr indent="0" lvl="0" marL="0" marR="0" rtl="0" algn="l">
              <a:lnSpc>
                <a:spcPct val="110000"/>
              </a:lnSpc>
              <a:spcBef>
                <a:spcPts val="0"/>
              </a:spcBef>
              <a:spcAft>
                <a:spcPts val="0"/>
              </a:spcAft>
              <a:buNone/>
            </a:pPr>
            <a:r>
              <a:rPr b="1" lang="en-US" sz="9600">
                <a:solidFill>
                  <a:schemeClr val="dk2"/>
                </a:solidFill>
                <a:latin typeface="Rubik Mono One"/>
                <a:ea typeface="Rubik Mono One"/>
                <a:cs typeface="Rubik Mono One"/>
                <a:sym typeface="Rubik Mono One"/>
              </a:rPr>
              <a:t>Target</a:t>
            </a:r>
            <a:r>
              <a:rPr b="1" lang="en-US" sz="9600">
                <a:solidFill>
                  <a:schemeClr val="dk2"/>
                </a:solidFill>
                <a:latin typeface="Rubik Mono One"/>
                <a:ea typeface="Rubik Mono One"/>
                <a:cs typeface="Rubik Mono One"/>
                <a:sym typeface="Rubik Mono One"/>
              </a:rPr>
              <a:t> vs predictor</a:t>
            </a:r>
            <a:endParaRPr/>
          </a:p>
        </p:txBody>
      </p:sp>
      <p:pic>
        <p:nvPicPr>
          <p:cNvPr id="64" name="Google Shape;64;p6"/>
          <p:cNvPicPr preferRelativeResize="0"/>
          <p:nvPr/>
        </p:nvPicPr>
        <p:blipFill>
          <a:blip r:embed="rId4">
            <a:alphaModFix/>
          </a:blip>
          <a:stretch>
            <a:fillRect/>
          </a:stretch>
        </p:blipFill>
        <p:spPr>
          <a:xfrm>
            <a:off x="11258800" y="1971500"/>
            <a:ext cx="11598025" cy="7298711"/>
          </a:xfrm>
          <a:prstGeom prst="rect">
            <a:avLst/>
          </a:prstGeom>
          <a:noFill/>
          <a:ln>
            <a:noFill/>
          </a:ln>
        </p:spPr>
      </p:pic>
      <p:pic>
        <p:nvPicPr>
          <p:cNvPr id="65" name="Google Shape;65;p6"/>
          <p:cNvPicPr preferRelativeResize="0"/>
          <p:nvPr/>
        </p:nvPicPr>
        <p:blipFill>
          <a:blip r:embed="rId5">
            <a:alphaModFix/>
          </a:blip>
          <a:stretch>
            <a:fillRect/>
          </a:stretch>
        </p:blipFill>
        <p:spPr>
          <a:xfrm>
            <a:off x="1663032" y="1644101"/>
            <a:ext cx="6543675" cy="4067175"/>
          </a:xfrm>
          <a:prstGeom prst="rect">
            <a:avLst/>
          </a:prstGeom>
          <a:noFill/>
          <a:ln>
            <a:noFill/>
          </a:ln>
        </p:spPr>
      </p:pic>
      <p:pic>
        <p:nvPicPr>
          <p:cNvPr id="66" name="Google Shape;66;p6"/>
          <p:cNvPicPr preferRelativeResize="0"/>
          <p:nvPr/>
        </p:nvPicPr>
        <p:blipFill>
          <a:blip r:embed="rId6">
            <a:alphaModFix/>
          </a:blip>
          <a:stretch>
            <a:fillRect/>
          </a:stretch>
        </p:blipFill>
        <p:spPr>
          <a:xfrm>
            <a:off x="1882507" y="5453751"/>
            <a:ext cx="6962775" cy="4114800"/>
          </a:xfrm>
          <a:prstGeom prst="rect">
            <a:avLst/>
          </a:prstGeom>
          <a:noFill/>
          <a:ln>
            <a:noFill/>
          </a:ln>
        </p:spPr>
      </p:pic>
      <p:pic>
        <p:nvPicPr>
          <p:cNvPr id="67" name="Google Shape;67;p6"/>
          <p:cNvPicPr preferRelativeResize="0"/>
          <p:nvPr/>
        </p:nvPicPr>
        <p:blipFill>
          <a:blip r:embed="rId7">
            <a:alphaModFix/>
          </a:blip>
          <a:stretch>
            <a:fillRect/>
          </a:stretch>
        </p:blipFill>
        <p:spPr>
          <a:xfrm>
            <a:off x="2817307" y="9826064"/>
            <a:ext cx="6486525" cy="4086225"/>
          </a:xfrm>
          <a:prstGeom prst="rect">
            <a:avLst/>
          </a:prstGeom>
          <a:noFill/>
          <a:ln>
            <a:noFill/>
          </a:ln>
        </p:spPr>
      </p:pic>
      <p:pic>
        <p:nvPicPr>
          <p:cNvPr id="68" name="Google Shape;68;p6"/>
          <p:cNvPicPr preferRelativeResize="0"/>
          <p:nvPr/>
        </p:nvPicPr>
        <p:blipFill>
          <a:blip r:embed="rId8">
            <a:alphaModFix/>
          </a:blip>
          <a:stretch>
            <a:fillRect/>
          </a:stretch>
        </p:blipFill>
        <p:spPr>
          <a:xfrm>
            <a:off x="11903948" y="9374025"/>
            <a:ext cx="10307721" cy="411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g365beba1db3_53_0"/>
          <p:cNvPicPr preferRelativeResize="0"/>
          <p:nvPr/>
        </p:nvPicPr>
        <p:blipFill>
          <a:blip r:embed="rId3">
            <a:alphaModFix/>
          </a:blip>
          <a:stretch>
            <a:fillRect/>
          </a:stretch>
        </p:blipFill>
        <p:spPr>
          <a:xfrm>
            <a:off x="1889979" y="667737"/>
            <a:ext cx="20597692" cy="12380525"/>
          </a:xfrm>
          <a:prstGeom prst="rect">
            <a:avLst/>
          </a:prstGeom>
          <a:noFill/>
          <a:ln>
            <a:noFill/>
          </a:ln>
        </p:spPr>
      </p:pic>
      <p:pic>
        <p:nvPicPr>
          <p:cNvPr id="75" name="Google Shape;75;g365beba1db3_53_0"/>
          <p:cNvPicPr preferRelativeResize="0"/>
          <p:nvPr/>
        </p:nvPicPr>
        <p:blipFill>
          <a:blip r:embed="rId4">
            <a:alphaModFix/>
          </a:blip>
          <a:stretch>
            <a:fillRect/>
          </a:stretch>
        </p:blipFill>
        <p:spPr>
          <a:xfrm>
            <a:off x="1889975" y="667725"/>
            <a:ext cx="20597699" cy="12380532"/>
          </a:xfrm>
          <a:prstGeom prst="rect">
            <a:avLst/>
          </a:prstGeom>
          <a:noFill/>
          <a:ln>
            <a:noFill/>
          </a:ln>
        </p:spPr>
      </p:pic>
      <p:sp>
        <p:nvSpPr>
          <p:cNvPr id="76" name="Google Shape;76;g365beba1db3_53_0"/>
          <p:cNvSpPr txBox="1"/>
          <p:nvPr/>
        </p:nvSpPr>
        <p:spPr>
          <a:xfrm>
            <a:off x="13048500" y="4215525"/>
            <a:ext cx="11003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rgbClr val="FF0000"/>
                </a:solidFill>
                <a:latin typeface="Heebo"/>
                <a:ea typeface="Heebo"/>
                <a:cs typeface="Heebo"/>
                <a:sym typeface="Heebo"/>
              </a:rPr>
              <a:t>80%</a:t>
            </a:r>
            <a:endParaRPr sz="4400">
              <a:solidFill>
                <a:srgbClr val="FF0000"/>
              </a:solidFill>
              <a:latin typeface="Heebo"/>
              <a:ea typeface="Heebo"/>
              <a:cs typeface="Heebo"/>
              <a:sym typeface="Heebo"/>
            </a:endParaRPr>
          </a:p>
        </p:txBody>
      </p:sp>
      <p:sp>
        <p:nvSpPr>
          <p:cNvPr id="77" name="Google Shape;77;g365beba1db3_53_0"/>
          <p:cNvSpPr txBox="1"/>
          <p:nvPr/>
        </p:nvSpPr>
        <p:spPr>
          <a:xfrm>
            <a:off x="18547775" y="8725550"/>
            <a:ext cx="11003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rgbClr val="FF0000"/>
                </a:solidFill>
                <a:latin typeface="Heebo"/>
                <a:ea typeface="Heebo"/>
                <a:cs typeface="Heebo"/>
                <a:sym typeface="Heebo"/>
              </a:rPr>
              <a:t>2</a:t>
            </a:r>
            <a:r>
              <a:rPr lang="en-US" sz="4400">
                <a:solidFill>
                  <a:srgbClr val="FF0000"/>
                </a:solidFill>
                <a:latin typeface="Heebo"/>
                <a:ea typeface="Heebo"/>
                <a:cs typeface="Heebo"/>
                <a:sym typeface="Heebo"/>
              </a:rPr>
              <a:t>0%</a:t>
            </a:r>
            <a:endParaRPr sz="4400">
              <a:solidFill>
                <a:srgbClr val="FF0000"/>
              </a:solidFill>
              <a:latin typeface="Heebo"/>
              <a:ea typeface="Heebo"/>
              <a:cs typeface="Heebo"/>
              <a:sym typeface="Heeb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1"/>
          <p:cNvSpPr txBox="1"/>
          <p:nvPr/>
        </p:nvSpPr>
        <p:spPr>
          <a:xfrm>
            <a:off x="19563650" y="5800025"/>
            <a:ext cx="3586200" cy="30291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0"/>
              </a:spcBef>
              <a:spcAft>
                <a:spcPts val="0"/>
              </a:spcAft>
              <a:buNone/>
            </a:pPr>
            <a:r>
              <a:rPr lang="en-US" sz="2800">
                <a:solidFill>
                  <a:schemeClr val="dk1"/>
                </a:solidFill>
                <a:latin typeface="Heebo"/>
                <a:ea typeface="Heebo"/>
                <a:cs typeface="Heebo"/>
                <a:sym typeface="Heebo"/>
              </a:rPr>
              <a:t>Randomly removes examples from the majority class to equalize class sizes.</a:t>
            </a:r>
            <a:endParaRPr sz="2800">
              <a:solidFill>
                <a:schemeClr val="dk1"/>
              </a:solidFill>
              <a:latin typeface="Heebo"/>
              <a:ea typeface="Heebo"/>
              <a:cs typeface="Heebo"/>
              <a:sym typeface="Heebo"/>
            </a:endParaRPr>
          </a:p>
          <a:p>
            <a:pPr indent="0" lvl="0" marL="457200" marR="0" rtl="0" algn="ctr">
              <a:lnSpc>
                <a:spcPct val="140000"/>
              </a:lnSpc>
              <a:spcBef>
                <a:spcPts val="0"/>
              </a:spcBef>
              <a:spcAft>
                <a:spcPts val="0"/>
              </a:spcAft>
              <a:buNone/>
            </a:pPr>
            <a:r>
              <a:t/>
            </a:r>
            <a:endParaRPr sz="2800">
              <a:solidFill>
                <a:schemeClr val="dk1"/>
              </a:solidFill>
              <a:latin typeface="Heebo"/>
              <a:ea typeface="Heebo"/>
              <a:cs typeface="Heebo"/>
              <a:sym typeface="Heebo"/>
            </a:endParaRPr>
          </a:p>
        </p:txBody>
      </p:sp>
      <p:sp>
        <p:nvSpPr>
          <p:cNvPr id="83" name="Google Shape;83;p11"/>
          <p:cNvSpPr txBox="1"/>
          <p:nvPr/>
        </p:nvSpPr>
        <p:spPr>
          <a:xfrm>
            <a:off x="19254955" y="4655723"/>
            <a:ext cx="4203600" cy="10620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b="1" lang="en-US" sz="3000">
                <a:solidFill>
                  <a:schemeClr val="dk2"/>
                </a:solidFill>
                <a:latin typeface="Heebo"/>
                <a:ea typeface="Heebo"/>
                <a:cs typeface="Heebo"/>
                <a:sym typeface="Heebo"/>
              </a:rPr>
              <a:t>Random Undersampling (RUS)</a:t>
            </a:r>
            <a:endParaRPr sz="3000">
              <a:latin typeface="Heebo"/>
              <a:ea typeface="Heebo"/>
              <a:cs typeface="Heebo"/>
              <a:sym typeface="Heebo"/>
            </a:endParaRPr>
          </a:p>
        </p:txBody>
      </p:sp>
      <p:sp>
        <p:nvSpPr>
          <p:cNvPr id="84" name="Google Shape;84;p11"/>
          <p:cNvSpPr txBox="1"/>
          <p:nvPr/>
        </p:nvSpPr>
        <p:spPr>
          <a:xfrm>
            <a:off x="5728250" y="11265625"/>
            <a:ext cx="13298100" cy="18225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0"/>
              </a:spcBef>
              <a:spcAft>
                <a:spcPts val="0"/>
              </a:spcAft>
              <a:buClr>
                <a:schemeClr val="dk1"/>
              </a:buClr>
              <a:buSzPts val="3200"/>
              <a:buFont typeface="Arial"/>
              <a:buNone/>
            </a:pPr>
            <a:r>
              <a:rPr lang="en-US" sz="2800">
                <a:solidFill>
                  <a:schemeClr val="dk1"/>
                </a:solidFill>
                <a:latin typeface="Heebo"/>
                <a:ea typeface="Heebo"/>
                <a:cs typeface="Heebo"/>
                <a:sym typeface="Heebo"/>
              </a:rPr>
              <a:t>SMOTETomek combines SMOTE and Tomek Links to balance the classes and clean the data. It adds synthetic minority samples and removes borderline majority samples, reducing noise and improving model accuracy (Batista et al. 2004).</a:t>
            </a:r>
            <a:endParaRPr sz="2800">
              <a:latin typeface="Heebo"/>
              <a:ea typeface="Heebo"/>
              <a:cs typeface="Heebo"/>
              <a:sym typeface="Heebo"/>
            </a:endParaRPr>
          </a:p>
        </p:txBody>
      </p:sp>
      <p:sp>
        <p:nvSpPr>
          <p:cNvPr id="85" name="Google Shape;85;p11"/>
          <p:cNvSpPr txBox="1"/>
          <p:nvPr/>
        </p:nvSpPr>
        <p:spPr>
          <a:xfrm>
            <a:off x="9795011" y="10521023"/>
            <a:ext cx="43173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b="1" lang="en-US" sz="3000">
                <a:solidFill>
                  <a:schemeClr val="dk2"/>
                </a:solidFill>
                <a:latin typeface="Heebo"/>
                <a:ea typeface="Heebo"/>
                <a:cs typeface="Heebo"/>
                <a:sym typeface="Heebo"/>
              </a:rPr>
              <a:t>SMOTE + Tomek Links</a:t>
            </a:r>
            <a:endParaRPr sz="3000">
              <a:latin typeface="Heebo"/>
              <a:ea typeface="Heebo"/>
              <a:cs typeface="Heebo"/>
              <a:sym typeface="Heebo"/>
            </a:endParaRPr>
          </a:p>
        </p:txBody>
      </p:sp>
      <p:sp>
        <p:nvSpPr>
          <p:cNvPr id="86" name="Google Shape;86;p11"/>
          <p:cNvSpPr txBox="1"/>
          <p:nvPr/>
        </p:nvSpPr>
        <p:spPr>
          <a:xfrm>
            <a:off x="789950" y="5653600"/>
            <a:ext cx="3904800" cy="1822500"/>
          </a:xfrm>
          <a:prstGeom prst="rect">
            <a:avLst/>
          </a:prstGeom>
          <a:noFill/>
          <a:ln>
            <a:noFill/>
          </a:ln>
        </p:spPr>
        <p:txBody>
          <a:bodyPr anchorCtr="0" anchor="t" bIns="91425" lIns="91425" spcFirstLastPara="1" rIns="91425" wrap="square" tIns="91425">
            <a:spAutoFit/>
          </a:bodyPr>
          <a:lstStyle/>
          <a:p>
            <a:pPr indent="0" lvl="0" marL="0" marR="0" rtl="0" algn="ctr">
              <a:lnSpc>
                <a:spcPct val="140000"/>
              </a:lnSpc>
              <a:spcBef>
                <a:spcPts val="0"/>
              </a:spcBef>
              <a:spcAft>
                <a:spcPts val="0"/>
              </a:spcAft>
              <a:buClr>
                <a:schemeClr val="dk1"/>
              </a:buClr>
              <a:buSzPts val="3200"/>
              <a:buFont typeface="Arial"/>
              <a:buNone/>
            </a:pPr>
            <a:r>
              <a:rPr lang="en-US" sz="2800">
                <a:solidFill>
                  <a:schemeClr val="dk1"/>
                </a:solidFill>
                <a:latin typeface="Heebo"/>
                <a:ea typeface="Heebo"/>
                <a:cs typeface="Heebo"/>
                <a:sym typeface="Heebo"/>
              </a:rPr>
              <a:t>The subscribed class (1) is rare compared to non-subscribers (0)</a:t>
            </a:r>
            <a:endParaRPr sz="2800">
              <a:latin typeface="Heebo"/>
              <a:ea typeface="Heebo"/>
              <a:cs typeface="Heebo"/>
              <a:sym typeface="Heebo"/>
            </a:endParaRPr>
          </a:p>
        </p:txBody>
      </p:sp>
      <p:sp>
        <p:nvSpPr>
          <p:cNvPr id="87" name="Google Shape;87;p11"/>
          <p:cNvSpPr txBox="1"/>
          <p:nvPr/>
        </p:nvSpPr>
        <p:spPr>
          <a:xfrm>
            <a:off x="637175" y="4868023"/>
            <a:ext cx="4178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None/>
            </a:pPr>
            <a:r>
              <a:rPr b="1" lang="en-US" sz="3200">
                <a:solidFill>
                  <a:schemeClr val="dk2"/>
                </a:solidFill>
                <a:latin typeface="Heebo"/>
                <a:ea typeface="Heebo"/>
                <a:cs typeface="Heebo"/>
                <a:sym typeface="Heebo"/>
              </a:rPr>
              <a:t>Target Imbalance</a:t>
            </a:r>
            <a:endParaRPr>
              <a:latin typeface="Heebo"/>
              <a:ea typeface="Heebo"/>
              <a:cs typeface="Heebo"/>
              <a:sym typeface="Heebo"/>
            </a:endParaRPr>
          </a:p>
        </p:txBody>
      </p:sp>
      <p:sp>
        <p:nvSpPr>
          <p:cNvPr id="88" name="Google Shape;88;p11"/>
          <p:cNvSpPr txBox="1"/>
          <p:nvPr/>
        </p:nvSpPr>
        <p:spPr>
          <a:xfrm>
            <a:off x="5961725" y="533400"/>
            <a:ext cx="12454200" cy="1477500"/>
          </a:xfrm>
          <a:prstGeom prst="rect">
            <a:avLst/>
          </a:prstGeom>
          <a:noFill/>
          <a:ln>
            <a:noFill/>
          </a:ln>
        </p:spPr>
        <p:txBody>
          <a:bodyPr anchorCtr="0" anchor="b" bIns="45700" lIns="91425" spcFirstLastPara="1" rIns="91425" wrap="square" tIns="45700">
            <a:spAutoFit/>
          </a:bodyPr>
          <a:lstStyle/>
          <a:p>
            <a:pPr indent="0" lvl="0" marL="0" marR="0" rtl="0" algn="ctr">
              <a:lnSpc>
                <a:spcPct val="110000"/>
              </a:lnSpc>
              <a:spcBef>
                <a:spcPts val="0"/>
              </a:spcBef>
              <a:spcAft>
                <a:spcPts val="0"/>
              </a:spcAft>
              <a:buNone/>
            </a:pPr>
            <a:r>
              <a:rPr lang="en-US" sz="9000">
                <a:solidFill>
                  <a:schemeClr val="dk2"/>
                </a:solidFill>
                <a:latin typeface="Heebo ExtraBold"/>
                <a:ea typeface="Heebo ExtraBold"/>
                <a:cs typeface="Heebo ExtraBold"/>
                <a:sym typeface="Heebo ExtraBold"/>
              </a:rPr>
              <a:t>Addressing Imbalance </a:t>
            </a:r>
            <a:endParaRPr>
              <a:latin typeface="Heebo ExtraBold"/>
              <a:ea typeface="Heebo ExtraBold"/>
              <a:cs typeface="Heebo ExtraBold"/>
              <a:sym typeface="Heebo ExtraBold"/>
            </a:endParaRPr>
          </a:p>
        </p:txBody>
      </p:sp>
      <p:sp>
        <p:nvSpPr>
          <p:cNvPr id="89" name="Google Shape;89;p11"/>
          <p:cNvSpPr txBox="1"/>
          <p:nvPr/>
        </p:nvSpPr>
        <p:spPr>
          <a:xfrm>
            <a:off x="4082976" y="2039113"/>
            <a:ext cx="162117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3200"/>
              <a:buFont typeface="Arial"/>
              <a:buNone/>
            </a:pPr>
            <a:r>
              <a:rPr lang="en-US" sz="2750">
                <a:solidFill>
                  <a:srgbClr val="666666"/>
                </a:solidFill>
                <a:latin typeface="Heebo ExtraLight"/>
                <a:ea typeface="Heebo ExtraLight"/>
                <a:cs typeface="Heebo ExtraLight"/>
                <a:sym typeface="Heebo ExtraLight"/>
              </a:rPr>
              <a:t>29,328</a:t>
            </a:r>
            <a:r>
              <a:rPr lang="en-US" sz="2750">
                <a:solidFill>
                  <a:srgbClr val="666666"/>
                </a:solidFill>
                <a:latin typeface="Heebo ExtraLight"/>
                <a:ea typeface="Heebo ExtraLight"/>
                <a:cs typeface="Heebo ExtraLight"/>
                <a:sym typeface="Heebo ExtraLight"/>
              </a:rPr>
              <a:t> non-subscribers vs 3,712 </a:t>
            </a:r>
            <a:r>
              <a:rPr lang="en-US" sz="2750">
                <a:solidFill>
                  <a:srgbClr val="666666"/>
                </a:solidFill>
                <a:latin typeface="Heebo ExtraLight"/>
                <a:ea typeface="Heebo ExtraLight"/>
                <a:cs typeface="Heebo ExtraLight"/>
                <a:sym typeface="Heebo ExtraLight"/>
              </a:rPr>
              <a:t>subscribers</a:t>
            </a:r>
            <a:r>
              <a:rPr lang="en-US" sz="2750">
                <a:solidFill>
                  <a:srgbClr val="666666"/>
                </a:solidFill>
                <a:latin typeface="Heebo ExtraLight"/>
                <a:ea typeface="Heebo ExtraLight"/>
                <a:cs typeface="Heebo ExtraLight"/>
                <a:sym typeface="Heebo ExtraLight"/>
              </a:rPr>
              <a:t> </a:t>
            </a:r>
            <a:endParaRPr sz="2750">
              <a:solidFill>
                <a:srgbClr val="666666"/>
              </a:solidFill>
              <a:latin typeface="Heebo ExtraLight"/>
              <a:ea typeface="Heebo ExtraLight"/>
              <a:cs typeface="Heebo ExtraLight"/>
              <a:sym typeface="Heebo ExtraLight"/>
            </a:endParaRPr>
          </a:p>
          <a:p>
            <a:pPr indent="0" lvl="0" marL="0" marR="0" rtl="0" algn="ctr">
              <a:lnSpc>
                <a:spcPct val="140000"/>
              </a:lnSpc>
              <a:spcBef>
                <a:spcPts val="0"/>
              </a:spcBef>
              <a:spcAft>
                <a:spcPts val="0"/>
              </a:spcAft>
              <a:buClr>
                <a:schemeClr val="dk1"/>
              </a:buClr>
              <a:buSzPts val="3200"/>
              <a:buFont typeface="Arial"/>
              <a:buNone/>
            </a:pPr>
            <a:r>
              <a:rPr lang="en-US" sz="2750">
                <a:solidFill>
                  <a:srgbClr val="666666"/>
                </a:solidFill>
                <a:latin typeface="Heebo ExtraLight"/>
                <a:ea typeface="Heebo ExtraLight"/>
                <a:cs typeface="Heebo ExtraLight"/>
                <a:sym typeface="Heebo ExtraLight"/>
              </a:rPr>
              <a:t>(approx 89% vs 11%)</a:t>
            </a:r>
            <a:endParaRPr sz="3100">
              <a:solidFill>
                <a:srgbClr val="666666"/>
              </a:solidFill>
              <a:latin typeface="Heebo ExtraLight"/>
              <a:ea typeface="Heebo ExtraLight"/>
              <a:cs typeface="Heebo ExtraLight"/>
              <a:sym typeface="Heebo ExtraLight"/>
            </a:endParaRPr>
          </a:p>
        </p:txBody>
      </p:sp>
      <p:pic>
        <p:nvPicPr>
          <p:cNvPr id="90" name="Google Shape;90;p11"/>
          <p:cNvPicPr preferRelativeResize="0"/>
          <p:nvPr/>
        </p:nvPicPr>
        <p:blipFill>
          <a:blip r:embed="rId3">
            <a:alphaModFix/>
          </a:blip>
          <a:stretch>
            <a:fillRect/>
          </a:stretch>
        </p:blipFill>
        <p:spPr>
          <a:xfrm>
            <a:off x="5044475" y="3161175"/>
            <a:ext cx="13905677" cy="6969401"/>
          </a:xfrm>
          <a:prstGeom prst="rect">
            <a:avLst/>
          </a:prstGeom>
          <a:noFill/>
          <a:ln>
            <a:noFill/>
          </a:ln>
        </p:spPr>
      </p:pic>
      <p:pic>
        <p:nvPicPr>
          <p:cNvPr descr="A colorful ring with a black background&#10;&#10;Description automatically generated" id="91" name="Google Shape;91;p11"/>
          <p:cNvPicPr preferRelativeResize="0"/>
          <p:nvPr/>
        </p:nvPicPr>
        <p:blipFill rotWithShape="1">
          <a:blip r:embed="rId4">
            <a:alphaModFix/>
          </a:blip>
          <a:srcRect b="0" l="0" r="0" t="0"/>
          <a:stretch/>
        </p:blipFill>
        <p:spPr>
          <a:xfrm rot="5144105">
            <a:off x="21339887" y="-2394401"/>
            <a:ext cx="7531066" cy="10058403"/>
          </a:xfrm>
          <a:prstGeom prst="rect">
            <a:avLst/>
          </a:prstGeom>
          <a:noFill/>
          <a:ln>
            <a:noFill/>
          </a:ln>
        </p:spPr>
      </p:pic>
      <p:pic>
        <p:nvPicPr>
          <p:cNvPr descr="A colorful ring with a black background&#10;&#10;Description automatically generated" id="92" name="Google Shape;92;p11"/>
          <p:cNvPicPr preferRelativeResize="0"/>
          <p:nvPr/>
        </p:nvPicPr>
        <p:blipFill rotWithShape="1">
          <a:blip r:embed="rId4">
            <a:alphaModFix/>
          </a:blip>
          <a:srcRect b="0" l="0" r="0" t="0"/>
          <a:stretch/>
        </p:blipFill>
        <p:spPr>
          <a:xfrm rot="935270">
            <a:off x="-3988487" y="10395451"/>
            <a:ext cx="7531069" cy="10058401"/>
          </a:xfrm>
          <a:prstGeom prst="rect">
            <a:avLst/>
          </a:prstGeom>
          <a:noFill/>
          <a:ln>
            <a:noFill/>
          </a:ln>
        </p:spPr>
      </p:pic>
      <p:sp>
        <p:nvSpPr>
          <p:cNvPr id="93" name="Google Shape;93;p11"/>
          <p:cNvSpPr txBox="1"/>
          <p:nvPr/>
        </p:nvSpPr>
        <p:spPr>
          <a:xfrm>
            <a:off x="4755500" y="13278625"/>
            <a:ext cx="1625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solidFill>
                  <a:schemeClr val="dk1"/>
                </a:solidFill>
                <a:latin typeface="Heebo"/>
                <a:ea typeface="Heebo"/>
                <a:cs typeface="Heebo"/>
                <a:sym typeface="Heebo"/>
              </a:rPr>
              <a:t>Reference: </a:t>
            </a:r>
            <a:r>
              <a:rPr lang="en-US" sz="1200">
                <a:solidFill>
                  <a:schemeClr val="dk1"/>
                </a:solidFill>
                <a:latin typeface="Heebo"/>
                <a:ea typeface="Heebo"/>
                <a:cs typeface="Heebo"/>
                <a:sym typeface="Heebo"/>
              </a:rPr>
              <a:t>Batista, Gustavo &amp; Prati, Ronaldo &amp; Monard, Maria-Carolina. 2004. A Study of the Behavior of Several Methods for Balancing Machine Learning Training Data. </a:t>
            </a:r>
            <a:r>
              <a:rPr i="1" lang="en-US" sz="1200">
                <a:solidFill>
                  <a:schemeClr val="dk1"/>
                </a:solidFill>
                <a:latin typeface="Heebo"/>
                <a:ea typeface="Heebo"/>
                <a:cs typeface="Heebo"/>
                <a:sym typeface="Heebo"/>
              </a:rPr>
              <a:t>SIGKDD Explorations</a:t>
            </a:r>
            <a:r>
              <a:rPr lang="en-US" sz="1200">
                <a:solidFill>
                  <a:schemeClr val="dk1"/>
                </a:solidFill>
                <a:latin typeface="Heebo"/>
                <a:ea typeface="Heebo"/>
                <a:cs typeface="Heebo"/>
                <a:sym typeface="Heebo"/>
              </a:rPr>
              <a:t>. 6. 20-29. </a:t>
            </a:r>
            <a:endParaRPr sz="1200">
              <a:solidFill>
                <a:schemeClr val="dk1"/>
              </a:solidFill>
              <a:latin typeface="Heebo"/>
              <a:ea typeface="Heebo"/>
              <a:cs typeface="Heebo"/>
              <a:sym typeface="Heebo"/>
            </a:endParaRPr>
          </a:p>
        </p:txBody>
      </p:sp>
      <p:sp>
        <p:nvSpPr>
          <p:cNvPr id="94" name="Google Shape;94;p11"/>
          <p:cNvSpPr txBox="1"/>
          <p:nvPr/>
        </p:nvSpPr>
        <p:spPr>
          <a:xfrm>
            <a:off x="9020175" y="10178800"/>
            <a:ext cx="390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t>Synthetic Minority Over-sampling Technique</a:t>
            </a:r>
            <a:r>
              <a:rPr lang="en-US" sz="1200"/>
              <a:t>.</a:t>
            </a:r>
            <a:endParaRPr sz="1500"/>
          </a:p>
        </p:txBody>
      </p:sp>
      <p:sp>
        <p:nvSpPr>
          <p:cNvPr id="95" name="Google Shape;95;p11"/>
          <p:cNvSpPr txBox="1"/>
          <p:nvPr/>
        </p:nvSpPr>
        <p:spPr>
          <a:xfrm>
            <a:off x="21131200" y="11265625"/>
            <a:ext cx="2430300" cy="11544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0"/>
              </a:spcBef>
              <a:spcAft>
                <a:spcPts val="0"/>
              </a:spcAft>
              <a:buNone/>
            </a:pPr>
            <a:r>
              <a:rPr b="1" lang="en-US" sz="3000">
                <a:solidFill>
                  <a:schemeClr val="dk2"/>
                </a:solidFill>
                <a:latin typeface="Heebo"/>
                <a:ea typeface="Heebo"/>
                <a:cs typeface="Heebo"/>
                <a:sym typeface="Heebo"/>
              </a:rPr>
              <a:t>Class Weight </a:t>
            </a:r>
            <a:r>
              <a:rPr b="1" lang="en-US" sz="3000">
                <a:solidFill>
                  <a:schemeClr val="dk2"/>
                </a:solidFill>
                <a:latin typeface="Heebo"/>
                <a:ea typeface="Heebo"/>
                <a:cs typeface="Heebo"/>
                <a:sym typeface="Heebo"/>
              </a:rPr>
              <a:t>Adjustment </a:t>
            </a:r>
            <a:endParaRPr sz="3000">
              <a:latin typeface="Heebo"/>
              <a:ea typeface="Heebo"/>
              <a:cs typeface="Heebo"/>
              <a:sym typeface="Heeb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365beba1db3_0_3"/>
          <p:cNvSpPr txBox="1"/>
          <p:nvPr/>
        </p:nvSpPr>
        <p:spPr>
          <a:xfrm>
            <a:off x="1780775" y="258900"/>
            <a:ext cx="20959200" cy="25119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0"/>
              </a:spcBef>
              <a:spcAft>
                <a:spcPts val="0"/>
              </a:spcAft>
              <a:buNone/>
            </a:pPr>
            <a:r>
              <a:rPr b="1" lang="en-US" sz="7200">
                <a:solidFill>
                  <a:schemeClr val="dk2"/>
                </a:solidFill>
                <a:latin typeface="Rubik Mono One"/>
                <a:ea typeface="Rubik Mono One"/>
                <a:cs typeface="Rubik Mono One"/>
                <a:sym typeface="Rubik Mono One"/>
              </a:rPr>
              <a:t>performance metrics of models + Sampling Methods</a:t>
            </a:r>
            <a:endParaRPr sz="100"/>
          </a:p>
        </p:txBody>
      </p:sp>
      <p:graphicFrame>
        <p:nvGraphicFramePr>
          <p:cNvPr id="102" name="Google Shape;102;g365beba1db3_0_3"/>
          <p:cNvGraphicFramePr/>
          <p:nvPr/>
        </p:nvGraphicFramePr>
        <p:xfrm>
          <a:off x="4914388" y="3386750"/>
          <a:ext cx="3000000" cy="3000000"/>
        </p:xfrm>
        <a:graphic>
          <a:graphicData uri="http://schemas.openxmlformats.org/drawingml/2006/table">
            <a:tbl>
              <a:tblPr>
                <a:noFill/>
                <a:tableStyleId>{2D2A8F99-7096-4A28-999C-788DD1FE2578}</a:tableStyleId>
              </a:tblPr>
              <a:tblGrid>
                <a:gridCol w="570825"/>
                <a:gridCol w="5559950"/>
                <a:gridCol w="5515300"/>
                <a:gridCol w="2902775"/>
              </a:tblGrid>
              <a:tr h="703650">
                <a:tc>
                  <a:txBody>
                    <a:bodyPr/>
                    <a:lstStyle/>
                    <a:p>
                      <a:pPr indent="0" lvl="0" marL="0" rtl="0" algn="ctr">
                        <a:lnSpc>
                          <a:spcPct val="115000"/>
                        </a:lnSpc>
                        <a:spcBef>
                          <a:spcPts val="0"/>
                        </a:spcBef>
                        <a:spcAft>
                          <a:spcPts val="0"/>
                        </a:spcAft>
                        <a:buNone/>
                      </a:pPr>
                      <a:r>
                        <a:rPr b="1" lang="en-US" sz="1900">
                          <a:latin typeface="Heebo"/>
                          <a:ea typeface="Heebo"/>
                          <a:cs typeface="Heebo"/>
                          <a:sym typeface="Heebo"/>
                        </a:rPr>
                        <a:t>#</a:t>
                      </a:r>
                      <a:endParaRPr b="1" sz="1900">
                        <a:latin typeface="Heebo"/>
                        <a:ea typeface="Heebo"/>
                        <a:cs typeface="Heebo"/>
                        <a:sym typeface="Heebo"/>
                      </a:endParaRPr>
                    </a:p>
                  </a:txBody>
                  <a:tcPr marT="91425" marB="91425" marR="91425" marL="91425"/>
                </a:tc>
                <a:tc>
                  <a:txBody>
                    <a:bodyPr/>
                    <a:lstStyle/>
                    <a:p>
                      <a:pPr indent="0" lvl="0" marL="0" rtl="0" algn="ctr">
                        <a:lnSpc>
                          <a:spcPct val="115000"/>
                        </a:lnSpc>
                        <a:spcBef>
                          <a:spcPts val="0"/>
                        </a:spcBef>
                        <a:spcAft>
                          <a:spcPts val="0"/>
                        </a:spcAft>
                        <a:buNone/>
                      </a:pPr>
                      <a:r>
                        <a:rPr b="1" lang="en-US" sz="1900">
                          <a:latin typeface="Heebo"/>
                          <a:ea typeface="Heebo"/>
                          <a:cs typeface="Heebo"/>
                          <a:sym typeface="Heebo"/>
                        </a:rPr>
                        <a:t>Model</a:t>
                      </a:r>
                      <a:endParaRPr b="1" sz="1900">
                        <a:latin typeface="Heebo"/>
                        <a:ea typeface="Heebo"/>
                        <a:cs typeface="Heebo"/>
                        <a:sym typeface="Heebo"/>
                      </a:endParaRPr>
                    </a:p>
                  </a:txBody>
                  <a:tcPr marT="91425" marB="91425" marR="91425" marL="91425"/>
                </a:tc>
                <a:tc>
                  <a:txBody>
                    <a:bodyPr/>
                    <a:lstStyle/>
                    <a:p>
                      <a:pPr indent="0" lvl="0" marL="0" rtl="0" algn="ctr">
                        <a:lnSpc>
                          <a:spcPct val="115000"/>
                        </a:lnSpc>
                        <a:spcBef>
                          <a:spcPts val="0"/>
                        </a:spcBef>
                        <a:spcAft>
                          <a:spcPts val="0"/>
                        </a:spcAft>
                        <a:buNone/>
                      </a:pPr>
                      <a:r>
                        <a:rPr b="1" lang="en-US" sz="1900">
                          <a:latin typeface="Heebo"/>
                          <a:ea typeface="Heebo"/>
                          <a:cs typeface="Heebo"/>
                          <a:sym typeface="Heebo"/>
                        </a:rPr>
                        <a:t>Sampling / Class Strategy</a:t>
                      </a:r>
                      <a:endParaRPr b="1" sz="1900">
                        <a:latin typeface="Heebo"/>
                        <a:ea typeface="Heebo"/>
                        <a:cs typeface="Heebo"/>
                        <a:sym typeface="Heebo"/>
                      </a:endParaRPr>
                    </a:p>
                  </a:txBody>
                  <a:tcPr marT="91425" marB="91425" marR="91425" marL="91425"/>
                </a:tc>
                <a:tc>
                  <a:txBody>
                    <a:bodyPr/>
                    <a:lstStyle/>
                    <a:p>
                      <a:pPr indent="0" lvl="0" marL="0" rtl="0" algn="ctr">
                        <a:lnSpc>
                          <a:spcPct val="115000"/>
                        </a:lnSpc>
                        <a:spcBef>
                          <a:spcPts val="0"/>
                        </a:spcBef>
                        <a:spcAft>
                          <a:spcPts val="0"/>
                        </a:spcAft>
                        <a:buNone/>
                      </a:pPr>
                      <a:r>
                        <a:rPr b="1" lang="en-US" sz="1900">
                          <a:latin typeface="Heebo"/>
                          <a:ea typeface="Heebo"/>
                          <a:cs typeface="Heebo"/>
                          <a:sym typeface="Heebo"/>
                        </a:rPr>
                        <a:t>Classifier</a:t>
                      </a:r>
                      <a:endParaRPr b="1" sz="1900">
                        <a:latin typeface="Heebo"/>
                        <a:ea typeface="Heebo"/>
                        <a:cs typeface="Heebo"/>
                        <a:sym typeface="Heebo"/>
                      </a:endParaRPr>
                    </a:p>
                  </a:txBody>
                  <a:tcPr marT="91425" marB="91425" marR="91425" marL="91425"/>
                </a:tc>
              </a:tr>
              <a:tr h="739550">
                <a:tc>
                  <a:txBody>
                    <a:bodyPr/>
                    <a:lstStyle/>
                    <a:p>
                      <a:pPr indent="0" lvl="0" marL="0" rtl="0" algn="l">
                        <a:spcBef>
                          <a:spcPts val="0"/>
                        </a:spcBef>
                        <a:spcAft>
                          <a:spcPts val="0"/>
                        </a:spcAft>
                        <a:buNone/>
                      </a:pPr>
                      <a:r>
                        <a:rPr lang="en-US" sz="2200">
                          <a:latin typeface="Heebo"/>
                          <a:ea typeface="Heebo"/>
                          <a:cs typeface="Heebo"/>
                          <a:sym typeface="Heebo"/>
                        </a:rPr>
                        <a:t>1</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Baseline + Logistic Regression</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No Sampling</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Logistic Regression</a:t>
                      </a:r>
                      <a:endParaRPr sz="2200">
                        <a:latin typeface="Heebo"/>
                        <a:ea typeface="Heebo"/>
                        <a:cs typeface="Heebo"/>
                        <a:sym typeface="Heebo"/>
                      </a:endParaRPr>
                    </a:p>
                  </a:txBody>
                  <a:tcPr marT="91425" marB="91425" marR="91425" marL="91425"/>
                </a:tc>
              </a:tr>
              <a:tr h="739550">
                <a:tc>
                  <a:txBody>
                    <a:bodyPr/>
                    <a:lstStyle/>
                    <a:p>
                      <a:pPr indent="0" lvl="0" marL="0" rtl="0" algn="l">
                        <a:spcBef>
                          <a:spcPts val="0"/>
                        </a:spcBef>
                        <a:spcAft>
                          <a:spcPts val="0"/>
                        </a:spcAft>
                        <a:buNone/>
                      </a:pPr>
                      <a:r>
                        <a:rPr lang="en-US" sz="2200">
                          <a:latin typeface="Heebo"/>
                          <a:ea typeface="Heebo"/>
                          <a:cs typeface="Heebo"/>
                          <a:sym typeface="Heebo"/>
                        </a:rPr>
                        <a:t>2</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Baseline + Decision Tree</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No Sampling</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Decision Tree</a:t>
                      </a:r>
                      <a:endParaRPr sz="2200">
                        <a:latin typeface="Heebo"/>
                        <a:ea typeface="Heebo"/>
                        <a:cs typeface="Heebo"/>
                        <a:sym typeface="Heebo"/>
                      </a:endParaRPr>
                    </a:p>
                  </a:txBody>
                  <a:tcPr marT="91425" marB="91425" marR="91425" marL="91425"/>
                </a:tc>
              </a:tr>
              <a:tr h="739550">
                <a:tc>
                  <a:txBody>
                    <a:bodyPr/>
                    <a:lstStyle/>
                    <a:p>
                      <a:pPr indent="0" lvl="0" marL="0" rtl="0" algn="l">
                        <a:spcBef>
                          <a:spcPts val="0"/>
                        </a:spcBef>
                        <a:spcAft>
                          <a:spcPts val="0"/>
                        </a:spcAft>
                        <a:buNone/>
                      </a:pPr>
                      <a:r>
                        <a:rPr lang="en-US" sz="2200">
                          <a:latin typeface="Heebo"/>
                          <a:ea typeface="Heebo"/>
                          <a:cs typeface="Heebo"/>
                          <a:sym typeface="Heebo"/>
                        </a:rPr>
                        <a:t>3</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RUS + Logistic Regression</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Random Undersampling</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Logistic Regression</a:t>
                      </a:r>
                      <a:endParaRPr sz="2200">
                        <a:latin typeface="Heebo"/>
                        <a:ea typeface="Heebo"/>
                        <a:cs typeface="Heebo"/>
                        <a:sym typeface="Heebo"/>
                      </a:endParaRPr>
                    </a:p>
                  </a:txBody>
                  <a:tcPr marT="91425" marB="91425" marR="91425" marL="91425"/>
                </a:tc>
              </a:tr>
              <a:tr h="739550">
                <a:tc>
                  <a:txBody>
                    <a:bodyPr/>
                    <a:lstStyle/>
                    <a:p>
                      <a:pPr indent="0" lvl="0" marL="0" rtl="0" algn="l">
                        <a:spcBef>
                          <a:spcPts val="0"/>
                        </a:spcBef>
                        <a:spcAft>
                          <a:spcPts val="0"/>
                        </a:spcAft>
                        <a:buNone/>
                      </a:pPr>
                      <a:r>
                        <a:rPr lang="en-US" sz="2200">
                          <a:latin typeface="Heebo"/>
                          <a:ea typeface="Heebo"/>
                          <a:cs typeface="Heebo"/>
                          <a:sym typeface="Heebo"/>
                        </a:rPr>
                        <a:t>4</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RUS + Decision Tree</a:t>
                      </a:r>
                      <a:endParaRPr sz="2200">
                        <a:highlight>
                          <a:srgbClr val="FF0000"/>
                        </a:highlight>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Random Undersampling</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Decision Tree</a:t>
                      </a:r>
                      <a:endParaRPr sz="2200">
                        <a:latin typeface="Heebo"/>
                        <a:ea typeface="Heebo"/>
                        <a:cs typeface="Heebo"/>
                        <a:sym typeface="Heebo"/>
                      </a:endParaRPr>
                    </a:p>
                  </a:txBody>
                  <a:tcPr marT="91425" marB="91425" marR="91425" marL="91425"/>
                </a:tc>
              </a:tr>
              <a:tr h="739550">
                <a:tc>
                  <a:txBody>
                    <a:bodyPr/>
                    <a:lstStyle/>
                    <a:p>
                      <a:pPr indent="0" lvl="0" marL="0" rtl="0" algn="l">
                        <a:spcBef>
                          <a:spcPts val="0"/>
                        </a:spcBef>
                        <a:spcAft>
                          <a:spcPts val="0"/>
                        </a:spcAft>
                        <a:buNone/>
                      </a:pPr>
                      <a:r>
                        <a:rPr lang="en-US" sz="2200">
                          <a:latin typeface="Heebo"/>
                          <a:ea typeface="Heebo"/>
                          <a:cs typeface="Heebo"/>
                          <a:sym typeface="Heebo"/>
                        </a:rPr>
                        <a:t>5</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SMOTE Tomek + Logistic Regression</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SMOTETomek (Oversample + Clean)</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Logistic Regression</a:t>
                      </a:r>
                      <a:endParaRPr sz="2200">
                        <a:latin typeface="Heebo"/>
                        <a:ea typeface="Heebo"/>
                        <a:cs typeface="Heebo"/>
                        <a:sym typeface="Heebo"/>
                      </a:endParaRPr>
                    </a:p>
                  </a:txBody>
                  <a:tcPr marT="91425" marB="91425" marR="91425" marL="91425"/>
                </a:tc>
              </a:tr>
              <a:tr h="739550">
                <a:tc>
                  <a:txBody>
                    <a:bodyPr/>
                    <a:lstStyle/>
                    <a:p>
                      <a:pPr indent="0" lvl="0" marL="0" rtl="0" algn="l">
                        <a:spcBef>
                          <a:spcPts val="0"/>
                        </a:spcBef>
                        <a:spcAft>
                          <a:spcPts val="0"/>
                        </a:spcAft>
                        <a:buNone/>
                      </a:pPr>
                      <a:r>
                        <a:rPr lang="en-US" sz="2200">
                          <a:latin typeface="Heebo"/>
                          <a:ea typeface="Heebo"/>
                          <a:cs typeface="Heebo"/>
                          <a:sym typeface="Heebo"/>
                        </a:rPr>
                        <a:t>6</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SMOTE Tomek + Decision Tree</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SMOTETomek (Oversample + Clean)</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Decision Tree</a:t>
                      </a:r>
                      <a:endParaRPr sz="2200">
                        <a:latin typeface="Heebo"/>
                        <a:ea typeface="Heebo"/>
                        <a:cs typeface="Heebo"/>
                        <a:sym typeface="Heebo"/>
                      </a:endParaRPr>
                    </a:p>
                  </a:txBody>
                  <a:tcPr marT="91425" marB="91425" marR="91425" marL="91425"/>
                </a:tc>
              </a:tr>
              <a:tr h="739550">
                <a:tc>
                  <a:txBody>
                    <a:bodyPr/>
                    <a:lstStyle/>
                    <a:p>
                      <a:pPr indent="0" lvl="0" marL="0" rtl="0" algn="l">
                        <a:spcBef>
                          <a:spcPts val="0"/>
                        </a:spcBef>
                        <a:spcAft>
                          <a:spcPts val="0"/>
                        </a:spcAft>
                        <a:buNone/>
                      </a:pPr>
                      <a:r>
                        <a:rPr lang="en-US" sz="2200">
                          <a:latin typeface="Heebo"/>
                          <a:ea typeface="Heebo"/>
                          <a:cs typeface="Heebo"/>
                          <a:sym typeface="Heebo"/>
                        </a:rPr>
                        <a:t>7</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CWA + Logistic Regression</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Class Weight = 'balanced'</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Logistic Regression</a:t>
                      </a:r>
                      <a:endParaRPr sz="2200">
                        <a:latin typeface="Heebo"/>
                        <a:ea typeface="Heebo"/>
                        <a:cs typeface="Heebo"/>
                        <a:sym typeface="Heebo"/>
                      </a:endParaRPr>
                    </a:p>
                  </a:txBody>
                  <a:tcPr marT="91425" marB="91425" marR="91425" marL="91425"/>
                </a:tc>
              </a:tr>
              <a:tr h="739550">
                <a:tc>
                  <a:txBody>
                    <a:bodyPr/>
                    <a:lstStyle/>
                    <a:p>
                      <a:pPr indent="0" lvl="0" marL="0" rtl="0" algn="l">
                        <a:spcBef>
                          <a:spcPts val="0"/>
                        </a:spcBef>
                        <a:spcAft>
                          <a:spcPts val="0"/>
                        </a:spcAft>
                        <a:buNone/>
                      </a:pPr>
                      <a:r>
                        <a:rPr lang="en-US" sz="2200">
                          <a:latin typeface="Heebo"/>
                          <a:ea typeface="Heebo"/>
                          <a:cs typeface="Heebo"/>
                          <a:sym typeface="Heebo"/>
                        </a:rPr>
                        <a:t>8</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CWA + Decision Tree</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Class Weight = 'balanced'</a:t>
                      </a:r>
                      <a:endParaRPr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200">
                          <a:latin typeface="Heebo"/>
                          <a:ea typeface="Heebo"/>
                          <a:cs typeface="Heebo"/>
                          <a:sym typeface="Heebo"/>
                        </a:rPr>
                        <a:t>Decision Tree</a:t>
                      </a:r>
                      <a:endParaRPr sz="2200">
                        <a:latin typeface="Heebo"/>
                        <a:ea typeface="Heebo"/>
                        <a:cs typeface="Heebo"/>
                        <a:sym typeface="Heebo"/>
                      </a:endParaRPr>
                    </a:p>
                  </a:txBody>
                  <a:tcPr marT="91425" marB="91425" marR="91425" marL="91425"/>
                </a:tc>
              </a:tr>
            </a:tbl>
          </a:graphicData>
        </a:graphic>
      </p:graphicFrame>
      <p:graphicFrame>
        <p:nvGraphicFramePr>
          <p:cNvPr id="103" name="Google Shape;103;g365beba1db3_0_3"/>
          <p:cNvGraphicFramePr/>
          <p:nvPr/>
        </p:nvGraphicFramePr>
        <p:xfrm>
          <a:off x="1213325" y="10622750"/>
          <a:ext cx="3000000" cy="3000000"/>
        </p:xfrm>
        <a:graphic>
          <a:graphicData uri="http://schemas.openxmlformats.org/drawingml/2006/table">
            <a:tbl>
              <a:tblPr>
                <a:noFill/>
                <a:tableStyleId>{C4094D56-417A-4CDE-A7FF-9B9890B352D9}</a:tableStyleId>
              </a:tblPr>
              <a:tblGrid>
                <a:gridCol w="11236325"/>
                <a:gridCol w="11236325"/>
              </a:tblGrid>
              <a:tr h="381000">
                <a:tc>
                  <a:txBody>
                    <a:bodyPr/>
                    <a:lstStyle/>
                    <a:p>
                      <a:pPr indent="0" lvl="0" marL="0" rtl="0" algn="l">
                        <a:spcBef>
                          <a:spcPts val="0"/>
                        </a:spcBef>
                        <a:spcAft>
                          <a:spcPts val="0"/>
                        </a:spcAft>
                        <a:buNone/>
                      </a:pPr>
                      <a:r>
                        <a:rPr lang="en-US" sz="2000">
                          <a:latin typeface="Heebo"/>
                          <a:ea typeface="Heebo"/>
                          <a:cs typeface="Heebo"/>
                          <a:sym typeface="Heebo"/>
                        </a:rPr>
                        <a:t>Accuracy</a:t>
                      </a:r>
                      <a:endParaRPr sz="20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000">
                          <a:latin typeface="Heebo"/>
                          <a:ea typeface="Heebo"/>
                          <a:cs typeface="Heebo"/>
                          <a:sym typeface="Heebo"/>
                        </a:rPr>
                        <a:t>Overall correctness of predictions (both 'yes' and 'no') </a:t>
                      </a:r>
                      <a:endParaRPr sz="2000">
                        <a:latin typeface="Heebo"/>
                        <a:ea typeface="Heebo"/>
                        <a:cs typeface="Heebo"/>
                        <a:sym typeface="Heebo"/>
                      </a:endParaRPr>
                    </a:p>
                  </a:txBody>
                  <a:tcPr marT="91425" marB="91425" marR="91425" marL="91425"/>
                </a:tc>
              </a:tr>
              <a:tr h="381000">
                <a:tc>
                  <a:txBody>
                    <a:bodyPr/>
                    <a:lstStyle/>
                    <a:p>
                      <a:pPr indent="0" lvl="0" marL="0" rtl="0" algn="l">
                        <a:spcBef>
                          <a:spcPts val="0"/>
                        </a:spcBef>
                        <a:spcAft>
                          <a:spcPts val="0"/>
                        </a:spcAft>
                        <a:buNone/>
                      </a:pPr>
                      <a:r>
                        <a:rPr lang="en-US" sz="2000">
                          <a:latin typeface="Heebo"/>
                          <a:ea typeface="Heebo"/>
                          <a:cs typeface="Heebo"/>
                          <a:sym typeface="Heebo"/>
                        </a:rPr>
                        <a:t>Precision</a:t>
                      </a:r>
                      <a:endParaRPr sz="20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000">
                          <a:latin typeface="Heebo"/>
                          <a:ea typeface="Heebo"/>
                          <a:cs typeface="Heebo"/>
                          <a:sym typeface="Heebo"/>
                        </a:rPr>
                        <a:t>How many predicted 'yes' were actually correct — minimizes false positives </a:t>
                      </a:r>
                      <a:endParaRPr sz="2000">
                        <a:latin typeface="Heebo"/>
                        <a:ea typeface="Heebo"/>
                        <a:cs typeface="Heebo"/>
                        <a:sym typeface="Heebo"/>
                      </a:endParaRPr>
                    </a:p>
                  </a:txBody>
                  <a:tcPr marT="91425" marB="91425" marR="91425" marL="91425"/>
                </a:tc>
              </a:tr>
              <a:tr h="381000">
                <a:tc>
                  <a:txBody>
                    <a:bodyPr/>
                    <a:lstStyle/>
                    <a:p>
                      <a:pPr indent="0" lvl="0" marL="0" rtl="0" algn="l">
                        <a:spcBef>
                          <a:spcPts val="0"/>
                        </a:spcBef>
                        <a:spcAft>
                          <a:spcPts val="0"/>
                        </a:spcAft>
                        <a:buNone/>
                      </a:pPr>
                      <a:r>
                        <a:rPr lang="en-US" sz="2000">
                          <a:latin typeface="Heebo"/>
                          <a:ea typeface="Heebo"/>
                          <a:cs typeface="Heebo"/>
                          <a:sym typeface="Heebo"/>
                        </a:rPr>
                        <a:t>Recall</a:t>
                      </a:r>
                      <a:endParaRPr sz="20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000">
                          <a:latin typeface="Heebo"/>
                          <a:ea typeface="Heebo"/>
                          <a:cs typeface="Heebo"/>
                          <a:sym typeface="Heebo"/>
                        </a:rPr>
                        <a:t>How many actual 'yes' were correctly predicted — minimizes false negatives</a:t>
                      </a:r>
                      <a:endParaRPr sz="2000">
                        <a:latin typeface="Heebo"/>
                        <a:ea typeface="Heebo"/>
                        <a:cs typeface="Heebo"/>
                        <a:sym typeface="Heebo"/>
                      </a:endParaRPr>
                    </a:p>
                  </a:txBody>
                  <a:tcPr marT="91425" marB="91425" marR="91425" marL="91425"/>
                </a:tc>
              </a:tr>
              <a:tr h="381000">
                <a:tc>
                  <a:txBody>
                    <a:bodyPr/>
                    <a:lstStyle/>
                    <a:p>
                      <a:pPr indent="0" lvl="0" marL="0" rtl="0" algn="l">
                        <a:spcBef>
                          <a:spcPts val="0"/>
                        </a:spcBef>
                        <a:spcAft>
                          <a:spcPts val="0"/>
                        </a:spcAft>
                        <a:buNone/>
                      </a:pPr>
                      <a:r>
                        <a:rPr lang="en-US" sz="2000">
                          <a:latin typeface="Heebo"/>
                          <a:ea typeface="Heebo"/>
                          <a:cs typeface="Heebo"/>
                          <a:sym typeface="Heebo"/>
                        </a:rPr>
                        <a:t>F1-Score</a:t>
                      </a:r>
                      <a:endParaRPr sz="20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000">
                          <a:latin typeface="Heebo"/>
                          <a:ea typeface="Heebo"/>
                          <a:cs typeface="Heebo"/>
                          <a:sym typeface="Heebo"/>
                        </a:rPr>
                        <a:t>Harmonic mean of precision and recall — balances both concerns</a:t>
                      </a:r>
                      <a:endParaRPr sz="2000">
                        <a:latin typeface="Heebo"/>
                        <a:ea typeface="Heebo"/>
                        <a:cs typeface="Heebo"/>
                        <a:sym typeface="Heebo"/>
                      </a:endParaRPr>
                    </a:p>
                  </a:txBody>
                  <a:tcPr marT="91425" marB="91425" marR="91425" marL="91425"/>
                </a:tc>
              </a:tr>
              <a:tr h="381000">
                <a:tc>
                  <a:txBody>
                    <a:bodyPr/>
                    <a:lstStyle/>
                    <a:p>
                      <a:pPr indent="0" lvl="0" marL="0" rtl="0" algn="l">
                        <a:spcBef>
                          <a:spcPts val="0"/>
                        </a:spcBef>
                        <a:spcAft>
                          <a:spcPts val="0"/>
                        </a:spcAft>
                        <a:buNone/>
                      </a:pPr>
                      <a:r>
                        <a:rPr lang="en-US" sz="2000">
                          <a:latin typeface="Heebo"/>
                          <a:ea typeface="Heebo"/>
                          <a:cs typeface="Heebo"/>
                          <a:sym typeface="Heebo"/>
                        </a:rPr>
                        <a:t>AUC (ROC)</a:t>
                      </a:r>
                      <a:endParaRPr sz="20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000">
                          <a:latin typeface="Heebo"/>
                          <a:ea typeface="Heebo"/>
                          <a:cs typeface="Heebo"/>
                          <a:sym typeface="Heebo"/>
                        </a:rPr>
                        <a:t>Area under the ROC curve — measures ability to rank positives above negative</a:t>
                      </a:r>
                      <a:endParaRPr sz="2000">
                        <a:latin typeface="Heebo"/>
                        <a:ea typeface="Heebo"/>
                        <a:cs typeface="Heebo"/>
                        <a:sym typeface="Heeb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365beba1db3_0_15" title="download (1).png"/>
          <p:cNvPicPr preferRelativeResize="0"/>
          <p:nvPr/>
        </p:nvPicPr>
        <p:blipFill>
          <a:blip r:embed="rId3">
            <a:alphaModFix/>
          </a:blip>
          <a:stretch>
            <a:fillRect/>
          </a:stretch>
        </p:blipFill>
        <p:spPr>
          <a:xfrm>
            <a:off x="209250" y="258325"/>
            <a:ext cx="15402953" cy="6599675"/>
          </a:xfrm>
          <a:prstGeom prst="rect">
            <a:avLst/>
          </a:prstGeom>
          <a:noFill/>
          <a:ln>
            <a:noFill/>
          </a:ln>
        </p:spPr>
      </p:pic>
      <p:pic>
        <p:nvPicPr>
          <p:cNvPr id="110" name="Google Shape;110;g365beba1db3_0_15" title="download.png"/>
          <p:cNvPicPr preferRelativeResize="0"/>
          <p:nvPr/>
        </p:nvPicPr>
        <p:blipFill>
          <a:blip r:embed="rId4">
            <a:alphaModFix/>
          </a:blip>
          <a:stretch>
            <a:fillRect/>
          </a:stretch>
        </p:blipFill>
        <p:spPr>
          <a:xfrm>
            <a:off x="1948652" y="7116325"/>
            <a:ext cx="11924151" cy="6599675"/>
          </a:xfrm>
          <a:prstGeom prst="rect">
            <a:avLst/>
          </a:prstGeom>
          <a:noFill/>
          <a:ln>
            <a:noFill/>
          </a:ln>
        </p:spPr>
      </p:pic>
      <p:graphicFrame>
        <p:nvGraphicFramePr>
          <p:cNvPr id="111" name="Google Shape;111;g365beba1db3_0_15"/>
          <p:cNvGraphicFramePr/>
          <p:nvPr/>
        </p:nvGraphicFramePr>
        <p:xfrm>
          <a:off x="15080850" y="5683450"/>
          <a:ext cx="3000000" cy="3000000"/>
        </p:xfrm>
        <a:graphic>
          <a:graphicData uri="http://schemas.openxmlformats.org/drawingml/2006/table">
            <a:tbl>
              <a:tblPr>
                <a:noFill/>
                <a:tableStyleId>{2D2A8F99-7096-4A28-999C-788DD1FE2578}</a:tableStyleId>
              </a:tblPr>
              <a:tblGrid>
                <a:gridCol w="4153850"/>
                <a:gridCol w="4463850"/>
              </a:tblGrid>
              <a:tr h="626475">
                <a:tc>
                  <a:txBody>
                    <a:bodyPr/>
                    <a:lstStyle/>
                    <a:p>
                      <a:pPr indent="0" lvl="0" marL="0" rtl="0" algn="ctr">
                        <a:lnSpc>
                          <a:spcPct val="115000"/>
                        </a:lnSpc>
                        <a:spcBef>
                          <a:spcPts val="0"/>
                        </a:spcBef>
                        <a:spcAft>
                          <a:spcPts val="0"/>
                        </a:spcAft>
                        <a:buNone/>
                      </a:pPr>
                      <a:r>
                        <a:rPr b="1" lang="en-US" sz="2200">
                          <a:latin typeface="Heebo"/>
                          <a:ea typeface="Heebo"/>
                          <a:cs typeface="Heebo"/>
                          <a:sym typeface="Heebo"/>
                        </a:rPr>
                        <a:t>Metric</a:t>
                      </a:r>
                      <a:endParaRPr b="1" sz="2200">
                        <a:latin typeface="Heebo"/>
                        <a:ea typeface="Heebo"/>
                        <a:cs typeface="Heebo"/>
                        <a:sym typeface="Heebo"/>
                      </a:endParaRPr>
                    </a:p>
                  </a:txBody>
                  <a:tcPr marT="91425" marB="91425" marR="91425" marL="91425"/>
                </a:tc>
                <a:tc>
                  <a:txBody>
                    <a:bodyPr/>
                    <a:lstStyle/>
                    <a:p>
                      <a:pPr indent="0" lvl="0" marL="0" rtl="0" algn="ctr">
                        <a:lnSpc>
                          <a:spcPct val="115000"/>
                        </a:lnSpc>
                        <a:spcBef>
                          <a:spcPts val="0"/>
                        </a:spcBef>
                        <a:spcAft>
                          <a:spcPts val="0"/>
                        </a:spcAft>
                        <a:buNone/>
                      </a:pPr>
                      <a:r>
                        <a:rPr b="1" lang="en-US" sz="2200">
                          <a:latin typeface="Heebo"/>
                          <a:ea typeface="Heebo"/>
                          <a:cs typeface="Heebo"/>
                          <a:sym typeface="Heebo"/>
                        </a:rPr>
                        <a:t>Value</a:t>
                      </a:r>
                      <a:endParaRPr b="1" sz="2200">
                        <a:latin typeface="Heebo"/>
                        <a:ea typeface="Heebo"/>
                        <a:cs typeface="Heebo"/>
                        <a:sym typeface="Heebo"/>
                      </a:endParaRPr>
                    </a:p>
                  </a:txBody>
                  <a:tcPr marT="91425" marB="91425" marR="91425" marL="91425"/>
                </a:tc>
              </a:tr>
              <a:tr h="626475">
                <a:tc>
                  <a:txBody>
                    <a:bodyPr/>
                    <a:lstStyle/>
                    <a:p>
                      <a:pPr indent="0" lvl="0" marL="0" rtl="0" algn="l">
                        <a:spcBef>
                          <a:spcPts val="0"/>
                        </a:spcBef>
                        <a:spcAft>
                          <a:spcPts val="0"/>
                        </a:spcAft>
                        <a:buNone/>
                      </a:pPr>
                      <a:r>
                        <a:rPr b="1" lang="en-US" sz="2200">
                          <a:latin typeface="Heebo"/>
                          <a:ea typeface="Heebo"/>
                          <a:cs typeface="Heebo"/>
                          <a:sym typeface="Heebo"/>
                        </a:rPr>
                        <a:t>Accuracy</a:t>
                      </a:r>
                      <a:endParaRPr b="1"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500">
                          <a:latin typeface="Heebo"/>
                          <a:ea typeface="Heebo"/>
                          <a:cs typeface="Heebo"/>
                          <a:sym typeface="Heebo"/>
                        </a:rPr>
                        <a:t>0.8699</a:t>
                      </a:r>
                      <a:endParaRPr sz="2500">
                        <a:latin typeface="Heebo"/>
                        <a:ea typeface="Heebo"/>
                        <a:cs typeface="Heebo"/>
                        <a:sym typeface="Heebo"/>
                      </a:endParaRPr>
                    </a:p>
                  </a:txBody>
                  <a:tcPr marT="91425" marB="91425" marR="91425" marL="91425"/>
                </a:tc>
              </a:tr>
              <a:tr h="626475">
                <a:tc>
                  <a:txBody>
                    <a:bodyPr/>
                    <a:lstStyle/>
                    <a:p>
                      <a:pPr indent="0" lvl="0" marL="0" rtl="0" algn="l">
                        <a:spcBef>
                          <a:spcPts val="0"/>
                        </a:spcBef>
                        <a:spcAft>
                          <a:spcPts val="0"/>
                        </a:spcAft>
                        <a:buNone/>
                      </a:pPr>
                      <a:r>
                        <a:rPr b="1" lang="en-US" sz="2200">
                          <a:latin typeface="Heebo"/>
                          <a:ea typeface="Heebo"/>
                          <a:cs typeface="Heebo"/>
                          <a:sym typeface="Heebo"/>
                        </a:rPr>
                        <a:t>Precision</a:t>
                      </a:r>
                      <a:endParaRPr b="1"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lang="en-US" sz="2500">
                          <a:latin typeface="Heebo"/>
                          <a:ea typeface="Heebo"/>
                          <a:cs typeface="Heebo"/>
                          <a:sym typeface="Heebo"/>
                        </a:rPr>
                        <a:t>0.4607</a:t>
                      </a:r>
                      <a:endParaRPr sz="2500">
                        <a:latin typeface="Heebo"/>
                        <a:ea typeface="Heebo"/>
                        <a:cs typeface="Heebo"/>
                        <a:sym typeface="Heebo"/>
                      </a:endParaRPr>
                    </a:p>
                  </a:txBody>
                  <a:tcPr marT="91425" marB="91425" marR="91425" marL="91425"/>
                </a:tc>
              </a:tr>
              <a:tr h="573575">
                <a:tc>
                  <a:txBody>
                    <a:bodyPr/>
                    <a:lstStyle/>
                    <a:p>
                      <a:pPr indent="0" lvl="0" marL="0" rtl="0" algn="l">
                        <a:spcBef>
                          <a:spcPts val="0"/>
                        </a:spcBef>
                        <a:spcAft>
                          <a:spcPts val="0"/>
                        </a:spcAft>
                        <a:buNone/>
                      </a:pPr>
                      <a:r>
                        <a:rPr b="1" lang="en-US" sz="2200">
                          <a:latin typeface="Heebo"/>
                          <a:ea typeface="Heebo"/>
                          <a:cs typeface="Heebo"/>
                          <a:sym typeface="Heebo"/>
                        </a:rPr>
                        <a:t>Recall</a:t>
                      </a:r>
                      <a:endParaRPr b="1"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b="1" lang="en-US" sz="2500">
                          <a:latin typeface="Heebo"/>
                          <a:ea typeface="Heebo"/>
                          <a:cs typeface="Heebo"/>
                          <a:sym typeface="Heebo"/>
                        </a:rPr>
                        <a:t>0.9095</a:t>
                      </a:r>
                      <a:r>
                        <a:rPr lang="en-US" sz="2500">
                          <a:latin typeface="Heebo"/>
                          <a:ea typeface="Heebo"/>
                          <a:cs typeface="Heebo"/>
                          <a:sym typeface="Heebo"/>
                        </a:rPr>
                        <a:t> ✅</a:t>
                      </a:r>
                      <a:endParaRPr sz="2500">
                        <a:latin typeface="Heebo"/>
                        <a:ea typeface="Heebo"/>
                        <a:cs typeface="Heebo"/>
                        <a:sym typeface="Heebo"/>
                      </a:endParaRPr>
                    </a:p>
                  </a:txBody>
                  <a:tcPr marT="91425" marB="91425" marR="91425" marL="91425"/>
                </a:tc>
              </a:tr>
              <a:tr h="573575">
                <a:tc>
                  <a:txBody>
                    <a:bodyPr/>
                    <a:lstStyle/>
                    <a:p>
                      <a:pPr indent="0" lvl="0" marL="0" rtl="0" algn="l">
                        <a:spcBef>
                          <a:spcPts val="0"/>
                        </a:spcBef>
                        <a:spcAft>
                          <a:spcPts val="0"/>
                        </a:spcAft>
                        <a:buNone/>
                      </a:pPr>
                      <a:r>
                        <a:rPr b="1" lang="en-US" sz="2200">
                          <a:latin typeface="Heebo"/>
                          <a:ea typeface="Heebo"/>
                          <a:cs typeface="Heebo"/>
                          <a:sym typeface="Heebo"/>
                        </a:rPr>
                        <a:t>F1-Score</a:t>
                      </a:r>
                      <a:endParaRPr b="1"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b="1" lang="en-US" sz="2500">
                          <a:latin typeface="Heebo"/>
                          <a:ea typeface="Heebo"/>
                          <a:cs typeface="Heebo"/>
                          <a:sym typeface="Heebo"/>
                        </a:rPr>
                        <a:t>0.6116</a:t>
                      </a:r>
                      <a:r>
                        <a:rPr lang="en-US" sz="2500">
                          <a:latin typeface="Heebo"/>
                          <a:ea typeface="Heebo"/>
                          <a:cs typeface="Heebo"/>
                          <a:sym typeface="Heebo"/>
                        </a:rPr>
                        <a:t> ✅</a:t>
                      </a:r>
                      <a:endParaRPr sz="2500">
                        <a:latin typeface="Heebo"/>
                        <a:ea typeface="Heebo"/>
                        <a:cs typeface="Heebo"/>
                        <a:sym typeface="Heebo"/>
                      </a:endParaRPr>
                    </a:p>
                  </a:txBody>
                  <a:tcPr marT="91425" marB="91425" marR="91425" marL="91425"/>
                </a:tc>
              </a:tr>
              <a:tr h="573575">
                <a:tc>
                  <a:txBody>
                    <a:bodyPr/>
                    <a:lstStyle/>
                    <a:p>
                      <a:pPr indent="0" lvl="0" marL="0" rtl="0" algn="l">
                        <a:spcBef>
                          <a:spcPts val="0"/>
                        </a:spcBef>
                        <a:spcAft>
                          <a:spcPts val="0"/>
                        </a:spcAft>
                        <a:buNone/>
                      </a:pPr>
                      <a:r>
                        <a:rPr b="1" lang="en-US" sz="2200">
                          <a:latin typeface="Heebo"/>
                          <a:ea typeface="Heebo"/>
                          <a:cs typeface="Heebo"/>
                          <a:sym typeface="Heebo"/>
                        </a:rPr>
                        <a:t>AUC</a:t>
                      </a:r>
                      <a:endParaRPr b="1" sz="2200">
                        <a:latin typeface="Heebo"/>
                        <a:ea typeface="Heebo"/>
                        <a:cs typeface="Heebo"/>
                        <a:sym typeface="Heebo"/>
                      </a:endParaRPr>
                    </a:p>
                  </a:txBody>
                  <a:tcPr marT="91425" marB="91425" marR="91425" marL="91425"/>
                </a:tc>
                <a:tc>
                  <a:txBody>
                    <a:bodyPr/>
                    <a:lstStyle/>
                    <a:p>
                      <a:pPr indent="0" lvl="0" marL="0" rtl="0" algn="l">
                        <a:spcBef>
                          <a:spcPts val="0"/>
                        </a:spcBef>
                        <a:spcAft>
                          <a:spcPts val="0"/>
                        </a:spcAft>
                        <a:buNone/>
                      </a:pPr>
                      <a:r>
                        <a:rPr b="1" lang="en-US" sz="2500">
                          <a:latin typeface="Heebo"/>
                          <a:ea typeface="Heebo"/>
                          <a:cs typeface="Heebo"/>
                          <a:sym typeface="Heebo"/>
                        </a:rPr>
                        <a:t>0.8872</a:t>
                      </a:r>
                      <a:r>
                        <a:rPr lang="en-US" sz="2500">
                          <a:latin typeface="Heebo"/>
                          <a:ea typeface="Heebo"/>
                          <a:cs typeface="Heebo"/>
                          <a:sym typeface="Heebo"/>
                        </a:rPr>
                        <a:t> ✅</a:t>
                      </a:r>
                      <a:endParaRPr sz="2500">
                        <a:latin typeface="Heebo"/>
                        <a:ea typeface="Heebo"/>
                        <a:cs typeface="Heebo"/>
                        <a:sym typeface="Heebo"/>
                      </a:endParaRPr>
                    </a:p>
                  </a:txBody>
                  <a:tcPr marT="91425" marB="91425" marR="91425" marL="91425"/>
                </a:tc>
              </a:tr>
            </a:tbl>
          </a:graphicData>
        </a:graphic>
      </p:graphicFrame>
      <p:sp>
        <p:nvSpPr>
          <p:cNvPr id="112" name="Google Shape;112;g365beba1db3_0_15"/>
          <p:cNvSpPr txBox="1"/>
          <p:nvPr/>
        </p:nvSpPr>
        <p:spPr>
          <a:xfrm>
            <a:off x="15080850" y="10788900"/>
            <a:ext cx="8203200" cy="26073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0"/>
              </a:spcBef>
              <a:spcAft>
                <a:spcPts val="0"/>
              </a:spcAft>
              <a:buNone/>
            </a:pPr>
            <a:r>
              <a:rPr lang="en-US" sz="4700">
                <a:solidFill>
                  <a:schemeClr val="dk2"/>
                </a:solidFill>
                <a:latin typeface="Heebo ExtraBold"/>
                <a:ea typeface="Heebo ExtraBold"/>
                <a:cs typeface="Heebo ExtraBold"/>
                <a:sym typeface="Heebo ExtraBold"/>
              </a:rPr>
              <a:t>Best Model Based on Metric:</a:t>
            </a:r>
            <a:endParaRPr sz="4700">
              <a:solidFill>
                <a:schemeClr val="dk2"/>
              </a:solidFill>
              <a:latin typeface="Heebo ExtraBold"/>
              <a:ea typeface="Heebo ExtraBold"/>
              <a:cs typeface="Heebo ExtraBold"/>
              <a:sym typeface="Heebo ExtraBold"/>
            </a:endParaRPr>
          </a:p>
          <a:p>
            <a:pPr indent="0" lvl="0" marL="0" rtl="0" algn="ctr">
              <a:lnSpc>
                <a:spcPct val="110000"/>
              </a:lnSpc>
              <a:spcBef>
                <a:spcPts val="0"/>
              </a:spcBef>
              <a:spcAft>
                <a:spcPts val="0"/>
              </a:spcAft>
              <a:buNone/>
            </a:pPr>
            <a:r>
              <a:rPr lang="en-US" sz="4700">
                <a:solidFill>
                  <a:schemeClr val="dk2"/>
                </a:solidFill>
                <a:latin typeface="Heebo ExtraBold"/>
                <a:ea typeface="Heebo ExtraBold"/>
                <a:cs typeface="Heebo ExtraBold"/>
                <a:sym typeface="Heebo ExtraBold"/>
              </a:rPr>
              <a:t>SMOTE TOMEK + Logistic Regression </a:t>
            </a:r>
            <a:r>
              <a:rPr lang="en-US" sz="5400">
                <a:solidFill>
                  <a:schemeClr val="dk2"/>
                </a:solidFill>
                <a:latin typeface="Heebo ExtraBold"/>
                <a:ea typeface="Heebo ExtraBold"/>
                <a:cs typeface="Heebo ExtraBold"/>
                <a:sym typeface="Heebo ExtraBold"/>
              </a:rPr>
              <a:t> </a:t>
            </a:r>
            <a:endParaRPr sz="100">
              <a:latin typeface="Heebo ExtraBold"/>
              <a:ea typeface="Heebo ExtraBold"/>
              <a:cs typeface="Heebo ExtraBold"/>
              <a:sym typeface="Heebo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A purple room with a white floor&#10;&#10;Description automatically generated" id="117" name="Google Shape;117;p19"/>
          <p:cNvPicPr preferRelativeResize="0"/>
          <p:nvPr>
            <p:ph idx="2" type="pic"/>
          </p:nvPr>
        </p:nvPicPr>
        <p:blipFill rotWithShape="1">
          <a:blip r:embed="rId3">
            <a:alphaModFix/>
          </a:blip>
          <a:srcRect b="0" l="0" r="0" t="0"/>
          <a:stretch/>
        </p:blipFill>
        <p:spPr>
          <a:xfrm>
            <a:off x="0" y="0"/>
            <a:ext cx="24377650" cy="13716000"/>
          </a:xfrm>
          <a:prstGeom prst="rect">
            <a:avLst/>
          </a:prstGeom>
          <a:solidFill>
            <a:srgbClr val="FEFEFE"/>
          </a:solidFill>
          <a:ln>
            <a:noFill/>
          </a:ln>
        </p:spPr>
      </p:pic>
      <p:pic>
        <p:nvPicPr>
          <p:cNvPr descr="A colorful ring with a black background&#10;&#10;Description automatically generated" id="118" name="Google Shape;118;p19"/>
          <p:cNvPicPr preferRelativeResize="0"/>
          <p:nvPr/>
        </p:nvPicPr>
        <p:blipFill rotWithShape="1">
          <a:blip r:embed="rId4">
            <a:alphaModFix/>
          </a:blip>
          <a:srcRect b="0" l="0" r="0" t="0"/>
          <a:stretch/>
        </p:blipFill>
        <p:spPr>
          <a:xfrm rot="5144105">
            <a:off x="21377987" y="-1229451"/>
            <a:ext cx="7531066" cy="10058403"/>
          </a:xfrm>
          <a:prstGeom prst="rect">
            <a:avLst/>
          </a:prstGeom>
          <a:noFill/>
          <a:ln>
            <a:noFill/>
          </a:ln>
        </p:spPr>
      </p:pic>
      <p:sp>
        <p:nvSpPr>
          <p:cNvPr id="119" name="Google Shape;119;p19"/>
          <p:cNvSpPr txBox="1"/>
          <p:nvPr/>
        </p:nvSpPr>
        <p:spPr>
          <a:xfrm>
            <a:off x="799400" y="5017900"/>
            <a:ext cx="10220400" cy="6006000"/>
          </a:xfrm>
          <a:prstGeom prst="rect">
            <a:avLst/>
          </a:prstGeom>
          <a:noFill/>
          <a:ln>
            <a:noFill/>
          </a:ln>
        </p:spPr>
        <p:txBody>
          <a:bodyPr anchorCtr="0" anchor="t" bIns="91425" lIns="91425" spcFirstLastPara="1" rIns="91425" wrap="square" tIns="91425">
            <a:spAutoFit/>
          </a:bodyPr>
          <a:lstStyle/>
          <a:p>
            <a:pPr indent="0" lvl="0" marL="0" marR="0" rtl="0" algn="l">
              <a:lnSpc>
                <a:spcPct val="140000"/>
              </a:lnSpc>
              <a:spcBef>
                <a:spcPts val="0"/>
              </a:spcBef>
              <a:spcAft>
                <a:spcPts val="0"/>
              </a:spcAft>
              <a:buClr>
                <a:schemeClr val="lt1"/>
              </a:buClr>
              <a:buSzPts val="2800"/>
              <a:buFont typeface="Arial"/>
              <a:buNone/>
            </a:pPr>
            <a:r>
              <a:rPr lang="en-US" sz="3100">
                <a:solidFill>
                  <a:schemeClr val="lt1"/>
                </a:solidFill>
                <a:latin typeface="Red Hat Display"/>
                <a:ea typeface="Red Hat Display"/>
                <a:cs typeface="Red Hat Display"/>
                <a:sym typeface="Red Hat Display"/>
              </a:rPr>
              <a:t>A </a:t>
            </a:r>
            <a:r>
              <a:rPr b="1" lang="en-US" sz="3100">
                <a:solidFill>
                  <a:schemeClr val="lt1"/>
                </a:solidFill>
                <a:latin typeface="Red Hat Display"/>
                <a:ea typeface="Red Hat Display"/>
                <a:cs typeface="Red Hat Display"/>
                <a:sym typeface="Red Hat Display"/>
              </a:rPr>
              <a:t>naive approach</a:t>
            </a:r>
            <a:r>
              <a:rPr lang="en-US" sz="3100">
                <a:solidFill>
                  <a:schemeClr val="lt1"/>
                </a:solidFill>
                <a:latin typeface="Red Hat Display"/>
                <a:ea typeface="Red Hat Display"/>
                <a:cs typeface="Red Hat Display"/>
                <a:sym typeface="Red Hat Display"/>
              </a:rPr>
              <a:t> is to contact all 100,000 </a:t>
            </a:r>
            <a:r>
              <a:rPr lang="en-US" sz="3100">
                <a:solidFill>
                  <a:schemeClr val="lt1"/>
                </a:solidFill>
                <a:latin typeface="Red Hat Display"/>
                <a:ea typeface="Red Hat Display"/>
                <a:cs typeface="Red Hat Display"/>
                <a:sym typeface="Red Hat Display"/>
              </a:rPr>
              <a:t>customers</a:t>
            </a:r>
            <a:r>
              <a:rPr lang="en-US" sz="3100">
                <a:solidFill>
                  <a:schemeClr val="lt1"/>
                </a:solidFill>
                <a:latin typeface="Red Hat Display"/>
                <a:ea typeface="Red Hat Display"/>
                <a:cs typeface="Red Hat Display"/>
                <a:sym typeface="Red Hat Display"/>
              </a:rPr>
              <a:t> </a:t>
            </a:r>
            <a:r>
              <a:rPr b="1" lang="en-US" sz="3100">
                <a:solidFill>
                  <a:schemeClr val="lt1"/>
                </a:solidFill>
                <a:latin typeface="Red Hat Display"/>
                <a:ea typeface="Red Hat Display"/>
                <a:cs typeface="Red Hat Display"/>
                <a:sym typeface="Red Hat Display"/>
              </a:rPr>
              <a:t>without adjusting</a:t>
            </a:r>
            <a:r>
              <a:rPr lang="en-US" sz="3100">
                <a:solidFill>
                  <a:schemeClr val="lt1"/>
                </a:solidFill>
                <a:latin typeface="Red Hat Display"/>
                <a:ea typeface="Red Hat Display"/>
                <a:cs typeface="Red Hat Display"/>
                <a:sym typeface="Red Hat Display"/>
              </a:rPr>
              <a:t> to possible True Positives or False Positives, and </a:t>
            </a:r>
            <a:r>
              <a:rPr b="1" lang="en-US" sz="3100">
                <a:solidFill>
                  <a:schemeClr val="lt1"/>
                </a:solidFill>
                <a:latin typeface="Red Hat Display"/>
                <a:ea typeface="Red Hat Display"/>
                <a:cs typeface="Red Hat Display"/>
                <a:sym typeface="Red Hat Display"/>
              </a:rPr>
              <a:t>compare them to different models.</a:t>
            </a:r>
            <a:endParaRPr b="1" sz="3100">
              <a:solidFill>
                <a:schemeClr val="lt1"/>
              </a:solidFill>
              <a:latin typeface="Red Hat Display"/>
              <a:ea typeface="Red Hat Display"/>
              <a:cs typeface="Red Hat Display"/>
              <a:sym typeface="Red Hat Display"/>
            </a:endParaRPr>
          </a:p>
          <a:p>
            <a:pPr indent="0" lvl="0" marL="0" marR="0" rtl="0" algn="l">
              <a:lnSpc>
                <a:spcPct val="140000"/>
              </a:lnSpc>
              <a:spcBef>
                <a:spcPts val="0"/>
              </a:spcBef>
              <a:spcAft>
                <a:spcPts val="0"/>
              </a:spcAft>
              <a:buClr>
                <a:schemeClr val="lt1"/>
              </a:buClr>
              <a:buSzPts val="2800"/>
              <a:buFont typeface="Arial"/>
              <a:buNone/>
            </a:pPr>
            <a:r>
              <a:t/>
            </a:r>
            <a:endParaRPr sz="3100">
              <a:solidFill>
                <a:schemeClr val="lt1"/>
              </a:solidFill>
              <a:latin typeface="Red Hat Display"/>
              <a:ea typeface="Red Hat Display"/>
              <a:cs typeface="Red Hat Display"/>
              <a:sym typeface="Red Hat Display"/>
            </a:endParaRPr>
          </a:p>
          <a:p>
            <a:pPr indent="0" lvl="0" marL="0" marR="0" rtl="0" algn="l">
              <a:lnSpc>
                <a:spcPct val="140000"/>
              </a:lnSpc>
              <a:spcBef>
                <a:spcPts val="0"/>
              </a:spcBef>
              <a:spcAft>
                <a:spcPts val="0"/>
              </a:spcAft>
              <a:buClr>
                <a:schemeClr val="lt1"/>
              </a:buClr>
              <a:buSzPts val="2800"/>
              <a:buFont typeface="Arial"/>
              <a:buNone/>
            </a:pPr>
            <a:r>
              <a:rPr b="1" lang="en-US" sz="3100">
                <a:solidFill>
                  <a:schemeClr val="lt1"/>
                </a:solidFill>
                <a:latin typeface="Red Hat Display"/>
                <a:ea typeface="Red Hat Display"/>
                <a:cs typeface="Red Hat Display"/>
                <a:sym typeface="Red Hat Display"/>
              </a:rPr>
              <a:t>Simulation parameters:</a:t>
            </a:r>
            <a:endParaRPr b="1" sz="3100">
              <a:solidFill>
                <a:schemeClr val="lt1"/>
              </a:solidFill>
              <a:latin typeface="Red Hat Display"/>
              <a:ea typeface="Red Hat Display"/>
              <a:cs typeface="Red Hat Display"/>
              <a:sym typeface="Red Hat Display"/>
            </a:endParaRPr>
          </a:p>
          <a:p>
            <a:pPr indent="0" lvl="0" marL="0" marR="0" rtl="0" algn="l">
              <a:lnSpc>
                <a:spcPct val="140000"/>
              </a:lnSpc>
              <a:spcBef>
                <a:spcPts val="0"/>
              </a:spcBef>
              <a:spcAft>
                <a:spcPts val="0"/>
              </a:spcAft>
              <a:buClr>
                <a:schemeClr val="lt1"/>
              </a:buClr>
              <a:buSzPts val="2800"/>
              <a:buFont typeface="Arial"/>
              <a:buNone/>
            </a:pPr>
            <a:r>
              <a:rPr b="1" lang="en-US" sz="3100">
                <a:solidFill>
                  <a:schemeClr val="lt1"/>
                </a:solidFill>
                <a:latin typeface="Red Hat Display"/>
                <a:ea typeface="Red Hat Display"/>
                <a:cs typeface="Red Hat Display"/>
                <a:sym typeface="Red Hat Display"/>
              </a:rPr>
              <a:t>🧍 </a:t>
            </a:r>
            <a:r>
              <a:rPr lang="en-US" sz="3100">
                <a:solidFill>
                  <a:schemeClr val="lt1"/>
                </a:solidFill>
                <a:latin typeface="Red Hat Display"/>
                <a:ea typeface="Red Hat Display"/>
                <a:cs typeface="Red Hat Display"/>
                <a:sym typeface="Red Hat Display"/>
              </a:rPr>
              <a:t>100,000 Simulated Customers</a:t>
            </a:r>
            <a:endParaRPr sz="3100">
              <a:solidFill>
                <a:schemeClr val="lt1"/>
              </a:solidFill>
              <a:latin typeface="Red Hat Display"/>
              <a:ea typeface="Red Hat Display"/>
              <a:cs typeface="Red Hat Display"/>
              <a:sym typeface="Red Hat Display"/>
            </a:endParaRPr>
          </a:p>
          <a:p>
            <a:pPr indent="0" lvl="0" marL="0" marR="0" rtl="0" algn="l">
              <a:lnSpc>
                <a:spcPct val="140000"/>
              </a:lnSpc>
              <a:spcBef>
                <a:spcPts val="0"/>
              </a:spcBef>
              <a:spcAft>
                <a:spcPts val="0"/>
              </a:spcAft>
              <a:buClr>
                <a:schemeClr val="lt1"/>
              </a:buClr>
              <a:buSzPts val="2800"/>
              <a:buFont typeface="Arial"/>
              <a:buNone/>
            </a:pPr>
            <a:r>
              <a:rPr lang="en-US" sz="3100">
                <a:solidFill>
                  <a:schemeClr val="lt1"/>
                </a:solidFill>
                <a:latin typeface="Red Hat Display"/>
                <a:ea typeface="Red Hat Display"/>
                <a:cs typeface="Red Hat Display"/>
                <a:sym typeface="Red Hat Display"/>
              </a:rPr>
              <a:t>🎯 Customer Conversion Rate : 5%</a:t>
            </a:r>
            <a:endParaRPr sz="3100">
              <a:solidFill>
                <a:schemeClr val="lt1"/>
              </a:solidFill>
              <a:latin typeface="Red Hat Display"/>
              <a:ea typeface="Red Hat Display"/>
              <a:cs typeface="Red Hat Display"/>
              <a:sym typeface="Red Hat Display"/>
            </a:endParaRPr>
          </a:p>
          <a:p>
            <a:pPr indent="0" lvl="0" marL="0" marR="0" rtl="0" algn="l">
              <a:lnSpc>
                <a:spcPct val="140000"/>
              </a:lnSpc>
              <a:spcBef>
                <a:spcPts val="0"/>
              </a:spcBef>
              <a:spcAft>
                <a:spcPts val="0"/>
              </a:spcAft>
              <a:buClr>
                <a:schemeClr val="lt1"/>
              </a:buClr>
              <a:buSzPts val="2800"/>
              <a:buFont typeface="Arial"/>
              <a:buNone/>
            </a:pPr>
            <a:r>
              <a:rPr lang="en-US" sz="3100">
                <a:solidFill>
                  <a:schemeClr val="lt1"/>
                </a:solidFill>
                <a:latin typeface="Red Hat Display"/>
                <a:ea typeface="Red Hat Display"/>
                <a:cs typeface="Red Hat Display"/>
                <a:sym typeface="Red Hat Display"/>
              </a:rPr>
              <a:t>💰 Advertisement Cost for </a:t>
            </a:r>
            <a:r>
              <a:rPr lang="en-US" sz="3100">
                <a:solidFill>
                  <a:schemeClr val="lt1"/>
                </a:solidFill>
                <a:latin typeface="Red Hat Display"/>
                <a:ea typeface="Red Hat Display"/>
                <a:cs typeface="Red Hat Display"/>
                <a:sym typeface="Red Hat Display"/>
              </a:rPr>
              <a:t> 1 Customer : RM 1</a:t>
            </a:r>
            <a:endParaRPr sz="3100">
              <a:solidFill>
                <a:schemeClr val="lt1"/>
              </a:solidFill>
              <a:latin typeface="Red Hat Display"/>
              <a:ea typeface="Red Hat Display"/>
              <a:cs typeface="Red Hat Display"/>
              <a:sym typeface="Red Hat Display"/>
            </a:endParaRPr>
          </a:p>
          <a:p>
            <a:pPr indent="0" lvl="0" marL="0" marR="0" rtl="0" algn="l">
              <a:lnSpc>
                <a:spcPct val="140000"/>
              </a:lnSpc>
              <a:spcBef>
                <a:spcPts val="0"/>
              </a:spcBef>
              <a:spcAft>
                <a:spcPts val="0"/>
              </a:spcAft>
              <a:buClr>
                <a:schemeClr val="lt1"/>
              </a:buClr>
              <a:buSzPts val="2800"/>
              <a:buFont typeface="Arial"/>
              <a:buNone/>
            </a:pPr>
            <a:r>
              <a:rPr lang="en-US" sz="3100">
                <a:solidFill>
                  <a:schemeClr val="lt1"/>
                </a:solidFill>
                <a:latin typeface="Red Hat Display"/>
                <a:ea typeface="Red Hat Display"/>
                <a:cs typeface="Red Hat Display"/>
                <a:sym typeface="Red Hat Display"/>
              </a:rPr>
              <a:t>📈 Profit for Successful Conversion : RM 25</a:t>
            </a:r>
            <a:endParaRPr sz="3100">
              <a:solidFill>
                <a:schemeClr val="lt1"/>
              </a:solidFill>
              <a:latin typeface="Red Hat Display"/>
              <a:ea typeface="Red Hat Display"/>
              <a:cs typeface="Red Hat Display"/>
              <a:sym typeface="Red Hat Display"/>
            </a:endParaRPr>
          </a:p>
        </p:txBody>
      </p:sp>
      <p:sp>
        <p:nvSpPr>
          <p:cNvPr id="120" name="Google Shape;120;p19"/>
          <p:cNvSpPr txBox="1"/>
          <p:nvPr/>
        </p:nvSpPr>
        <p:spPr>
          <a:xfrm>
            <a:off x="544575" y="762004"/>
            <a:ext cx="18055800" cy="3001500"/>
          </a:xfrm>
          <a:prstGeom prst="rect">
            <a:avLst/>
          </a:prstGeom>
          <a:noFill/>
          <a:ln>
            <a:noFill/>
          </a:ln>
        </p:spPr>
        <p:txBody>
          <a:bodyPr anchorCtr="0" anchor="b" bIns="45700" lIns="91425" spcFirstLastPara="1" rIns="91425" wrap="square" tIns="45700">
            <a:spAutoFit/>
          </a:bodyPr>
          <a:lstStyle/>
          <a:p>
            <a:pPr indent="0" lvl="0" marL="0" marR="0" rtl="0" algn="l">
              <a:lnSpc>
                <a:spcPct val="110000"/>
              </a:lnSpc>
              <a:spcBef>
                <a:spcPts val="0"/>
              </a:spcBef>
              <a:spcAft>
                <a:spcPts val="0"/>
              </a:spcAft>
              <a:buNone/>
            </a:pPr>
            <a:r>
              <a:rPr b="1" lang="en-US" sz="9000">
                <a:solidFill>
                  <a:schemeClr val="lt1"/>
                </a:solidFill>
                <a:latin typeface="Rubik Mono One"/>
                <a:ea typeface="Rubik Mono One"/>
                <a:cs typeface="Rubik Mono One"/>
                <a:sym typeface="Rubik Mono One"/>
              </a:rPr>
              <a:t>Implications through simulation</a:t>
            </a:r>
            <a:endParaRPr/>
          </a:p>
        </p:txBody>
      </p:sp>
      <p:graphicFrame>
        <p:nvGraphicFramePr>
          <p:cNvPr id="121" name="Google Shape;121;p19"/>
          <p:cNvGraphicFramePr/>
          <p:nvPr/>
        </p:nvGraphicFramePr>
        <p:xfrm>
          <a:off x="10625050" y="5017900"/>
          <a:ext cx="3000000" cy="3000000"/>
        </p:xfrm>
        <a:graphic>
          <a:graphicData uri="http://schemas.openxmlformats.org/drawingml/2006/table">
            <a:tbl>
              <a:tblPr>
                <a:noFill/>
                <a:tableStyleId>{C4094D56-417A-4CDE-A7FF-9B9890B352D9}</a:tableStyleId>
              </a:tblPr>
              <a:tblGrid>
                <a:gridCol w="3229025"/>
                <a:gridCol w="4415275"/>
                <a:gridCol w="5601550"/>
              </a:tblGrid>
              <a:tr h="858000">
                <a:tc>
                  <a:txBody>
                    <a:bodyPr/>
                    <a:lstStyle/>
                    <a:p>
                      <a:pPr indent="0" lvl="0" marL="0" rtl="0" algn="l">
                        <a:spcBef>
                          <a:spcPts val="0"/>
                        </a:spcBef>
                        <a:spcAft>
                          <a:spcPts val="0"/>
                        </a:spcAft>
                        <a:buNone/>
                      </a:pPr>
                      <a:r>
                        <a:rPr lang="en-US" sz="5300">
                          <a:latin typeface="Red Hat Display ExtraBold"/>
                          <a:ea typeface="Red Hat Display ExtraBold"/>
                          <a:cs typeface="Red Hat Display ExtraBold"/>
                          <a:sym typeface="Red Hat Display ExtraBold"/>
                        </a:rPr>
                        <a:t>Metric</a:t>
                      </a:r>
                      <a:endParaRPr sz="5300">
                        <a:latin typeface="Red Hat Display ExtraBold"/>
                        <a:ea typeface="Red Hat Display ExtraBold"/>
                        <a:cs typeface="Red Hat Display ExtraBold"/>
                        <a:sym typeface="Red Hat Display ExtraBold"/>
                      </a:endParaRPr>
                    </a:p>
                  </a:txBody>
                  <a:tcPr marT="91425" marB="91425" marR="91425" marL="91425"/>
                </a:tc>
                <a:tc>
                  <a:txBody>
                    <a:bodyPr/>
                    <a:lstStyle/>
                    <a:p>
                      <a:pPr indent="0" lvl="0" marL="0" rtl="0" algn="l">
                        <a:spcBef>
                          <a:spcPts val="0"/>
                        </a:spcBef>
                        <a:spcAft>
                          <a:spcPts val="0"/>
                        </a:spcAft>
                        <a:buNone/>
                      </a:pPr>
                      <a:r>
                        <a:rPr lang="en-US" sz="5300">
                          <a:latin typeface="Red Hat Display ExtraBold"/>
                          <a:ea typeface="Red Hat Display ExtraBold"/>
                          <a:cs typeface="Red Hat Display ExtraBold"/>
                          <a:sym typeface="Red Hat Display ExtraBold"/>
                        </a:rPr>
                        <a:t>Formula</a:t>
                      </a:r>
                      <a:endParaRPr sz="5300">
                        <a:latin typeface="Red Hat Display ExtraBold"/>
                        <a:ea typeface="Red Hat Display ExtraBold"/>
                        <a:cs typeface="Red Hat Display ExtraBold"/>
                        <a:sym typeface="Red Hat Display ExtraBold"/>
                      </a:endParaRPr>
                    </a:p>
                  </a:txBody>
                  <a:tcPr marT="91425" marB="91425" marR="91425" marL="91425"/>
                </a:tc>
                <a:tc>
                  <a:txBody>
                    <a:bodyPr/>
                    <a:lstStyle/>
                    <a:p>
                      <a:pPr indent="0" lvl="0" marL="0" rtl="0" algn="l">
                        <a:spcBef>
                          <a:spcPts val="0"/>
                        </a:spcBef>
                        <a:spcAft>
                          <a:spcPts val="0"/>
                        </a:spcAft>
                        <a:buNone/>
                      </a:pPr>
                      <a:r>
                        <a:rPr lang="en-US" sz="5300">
                          <a:latin typeface="Red Hat Display ExtraBold"/>
                          <a:ea typeface="Red Hat Display ExtraBold"/>
                          <a:cs typeface="Red Hat Display ExtraBold"/>
                          <a:sym typeface="Red Hat Display ExtraBold"/>
                        </a:rPr>
                        <a:t>Description</a:t>
                      </a:r>
                      <a:endParaRPr sz="5300">
                        <a:latin typeface="Red Hat Display ExtraBold"/>
                        <a:ea typeface="Red Hat Display ExtraBold"/>
                        <a:cs typeface="Red Hat Display ExtraBold"/>
                        <a:sym typeface="Red Hat Display ExtraBold"/>
                      </a:endParaRPr>
                    </a:p>
                  </a:txBody>
                  <a:tcPr marT="91425" marB="91425" marR="91425" marL="91425"/>
                </a:tc>
              </a:tr>
              <a:tr h="858000">
                <a:tc>
                  <a:txBody>
                    <a:bodyPr/>
                    <a:lstStyle/>
                    <a:p>
                      <a:pPr indent="0" lvl="0" marL="0" rtl="0" algn="l">
                        <a:spcBef>
                          <a:spcPts val="0"/>
                        </a:spcBef>
                        <a:spcAft>
                          <a:spcPts val="0"/>
                        </a:spcAft>
                        <a:buNone/>
                      </a:pPr>
                      <a:r>
                        <a:rPr b="1" lang="en-US" sz="3300">
                          <a:latin typeface="Red Hat Display"/>
                          <a:ea typeface="Red Hat Display"/>
                          <a:cs typeface="Red Hat Display"/>
                          <a:sym typeface="Red Hat Display"/>
                        </a:rPr>
                        <a:t>Contacted</a:t>
                      </a:r>
                      <a:endParaRPr b="1" sz="3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300">
                          <a:latin typeface="Red Hat Display"/>
                          <a:ea typeface="Red Hat Display"/>
                          <a:cs typeface="Red Hat Display"/>
                          <a:sym typeface="Red Hat Display"/>
                        </a:rPr>
                        <a:t>True Positive + False Positive</a:t>
                      </a:r>
                      <a:endParaRPr sz="2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200">
                          <a:latin typeface="Red Hat Display"/>
                          <a:ea typeface="Red Hat Display"/>
                          <a:cs typeface="Red Hat Display"/>
                          <a:sym typeface="Red Hat Display"/>
                        </a:rPr>
                        <a:t>Total customers the model predicts as positive and are contacted</a:t>
                      </a:r>
                      <a:endParaRPr sz="2200">
                        <a:latin typeface="Red Hat Display"/>
                        <a:ea typeface="Red Hat Display"/>
                        <a:cs typeface="Red Hat Display"/>
                        <a:sym typeface="Red Hat Display"/>
                      </a:endParaRPr>
                    </a:p>
                  </a:txBody>
                  <a:tcPr marT="91425" marB="91425" marR="91425" marL="91425"/>
                </a:tc>
              </a:tr>
              <a:tr h="858000">
                <a:tc>
                  <a:txBody>
                    <a:bodyPr/>
                    <a:lstStyle/>
                    <a:p>
                      <a:pPr indent="0" lvl="0" marL="0" rtl="0" algn="l">
                        <a:spcBef>
                          <a:spcPts val="0"/>
                        </a:spcBef>
                        <a:spcAft>
                          <a:spcPts val="0"/>
                        </a:spcAft>
                        <a:buNone/>
                      </a:pPr>
                      <a:r>
                        <a:rPr b="1" lang="en-US" sz="3300">
                          <a:latin typeface="Red Hat Display"/>
                          <a:ea typeface="Red Hat Display"/>
                          <a:cs typeface="Red Hat Display"/>
                          <a:sym typeface="Red Hat Display"/>
                        </a:rPr>
                        <a:t>Model Gain (RM)**</a:t>
                      </a:r>
                      <a:endParaRPr b="1" sz="3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300">
                          <a:latin typeface="Red Hat Display"/>
                          <a:ea typeface="Red Hat Display"/>
                          <a:cs typeface="Red Hat Display"/>
                          <a:sym typeface="Red Hat Display"/>
                        </a:rPr>
                        <a:t>True Positive * Profit for Successful Conversion</a:t>
                      </a:r>
                      <a:endParaRPr sz="2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200">
                          <a:latin typeface="Red Hat Display"/>
                          <a:ea typeface="Red Hat Display"/>
                          <a:cs typeface="Red Hat Display"/>
                          <a:sym typeface="Red Hat Display"/>
                        </a:rPr>
                        <a:t>Revenue from correctly predicted conversions</a:t>
                      </a:r>
                      <a:endParaRPr sz="2200">
                        <a:latin typeface="Red Hat Display"/>
                        <a:ea typeface="Red Hat Display"/>
                        <a:cs typeface="Red Hat Display"/>
                        <a:sym typeface="Red Hat Display"/>
                      </a:endParaRPr>
                    </a:p>
                  </a:txBody>
                  <a:tcPr marT="91425" marB="91425" marR="91425" marL="91425"/>
                </a:tc>
              </a:tr>
              <a:tr h="858000">
                <a:tc>
                  <a:txBody>
                    <a:bodyPr/>
                    <a:lstStyle/>
                    <a:p>
                      <a:pPr indent="0" lvl="0" marL="0" rtl="0" algn="l">
                        <a:spcBef>
                          <a:spcPts val="0"/>
                        </a:spcBef>
                        <a:spcAft>
                          <a:spcPts val="0"/>
                        </a:spcAft>
                        <a:buNone/>
                      </a:pPr>
                      <a:r>
                        <a:rPr b="1" lang="en-US" sz="3300">
                          <a:latin typeface="Red Hat Display"/>
                          <a:ea typeface="Red Hat Display"/>
                          <a:cs typeface="Red Hat Display"/>
                          <a:sym typeface="Red Hat Display"/>
                        </a:rPr>
                        <a:t>Model Lost (RM)**</a:t>
                      </a:r>
                      <a:endParaRPr b="1" sz="3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300">
                          <a:latin typeface="Red Hat Display"/>
                          <a:ea typeface="Red Hat Display"/>
                          <a:cs typeface="Red Hat Display"/>
                          <a:sym typeface="Red Hat Display"/>
                        </a:rPr>
                        <a:t>False Negative * Profit for Successful Conversion</a:t>
                      </a:r>
                      <a:endParaRPr sz="2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200">
                          <a:latin typeface="Red Hat Display"/>
                          <a:ea typeface="Red Hat Display"/>
                          <a:cs typeface="Red Hat Display"/>
                          <a:sym typeface="Red Hat Display"/>
                        </a:rPr>
                        <a:t>Potential revenue lost from missed actual positives (not contacted)</a:t>
                      </a:r>
                      <a:endParaRPr sz="2200">
                        <a:latin typeface="Red Hat Display"/>
                        <a:ea typeface="Red Hat Display"/>
                        <a:cs typeface="Red Hat Display"/>
                        <a:sym typeface="Red Hat Display"/>
                      </a:endParaRPr>
                    </a:p>
                  </a:txBody>
                  <a:tcPr marT="91425" marB="91425" marR="91425" marL="91425"/>
                </a:tc>
              </a:tr>
              <a:tr h="858000">
                <a:tc>
                  <a:txBody>
                    <a:bodyPr/>
                    <a:lstStyle/>
                    <a:p>
                      <a:pPr indent="0" lvl="0" marL="0" rtl="0" algn="l">
                        <a:spcBef>
                          <a:spcPts val="0"/>
                        </a:spcBef>
                        <a:spcAft>
                          <a:spcPts val="0"/>
                        </a:spcAft>
                        <a:buNone/>
                      </a:pPr>
                      <a:r>
                        <a:rPr b="1" lang="en-US" sz="3300">
                          <a:latin typeface="Red Hat Display"/>
                          <a:ea typeface="Red Hat Display"/>
                          <a:cs typeface="Red Hat Display"/>
                          <a:sym typeface="Red Hat Display"/>
                        </a:rPr>
                        <a:t>Model Cost (RM)**</a:t>
                      </a:r>
                      <a:endParaRPr b="1" sz="3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300">
                          <a:latin typeface="Red Hat Display"/>
                          <a:ea typeface="Red Hat Display"/>
                          <a:cs typeface="Red Hat Display"/>
                          <a:sym typeface="Red Hat Display"/>
                        </a:rPr>
                        <a:t>Contacted * Advertisement Cost</a:t>
                      </a:r>
                      <a:endParaRPr sz="2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200">
                          <a:latin typeface="Red Hat Display"/>
                          <a:ea typeface="Red Hat Display"/>
                          <a:cs typeface="Red Hat Display"/>
                          <a:sym typeface="Red Hat Display"/>
                        </a:rPr>
                        <a:t>Total cost of contacting customers</a:t>
                      </a:r>
                      <a:endParaRPr sz="2200">
                        <a:latin typeface="Red Hat Display"/>
                        <a:ea typeface="Red Hat Display"/>
                        <a:cs typeface="Red Hat Display"/>
                        <a:sym typeface="Red Hat Display"/>
                      </a:endParaRPr>
                    </a:p>
                  </a:txBody>
                  <a:tcPr marT="91425" marB="91425" marR="91425" marL="91425"/>
                </a:tc>
              </a:tr>
              <a:tr h="858000">
                <a:tc>
                  <a:txBody>
                    <a:bodyPr/>
                    <a:lstStyle/>
                    <a:p>
                      <a:pPr indent="0" lvl="0" marL="0" rtl="0" algn="l">
                        <a:spcBef>
                          <a:spcPts val="0"/>
                        </a:spcBef>
                        <a:spcAft>
                          <a:spcPts val="0"/>
                        </a:spcAft>
                        <a:buNone/>
                      </a:pPr>
                      <a:r>
                        <a:rPr b="1" lang="en-US" sz="3300">
                          <a:latin typeface="Red Hat Display"/>
                          <a:ea typeface="Red Hat Display"/>
                          <a:cs typeface="Red Hat Display"/>
                          <a:sym typeface="Red Hat Display"/>
                        </a:rPr>
                        <a:t>Model Revenue (RM)</a:t>
                      </a:r>
                      <a:endParaRPr b="1" sz="3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300">
                          <a:latin typeface="Red Hat Display"/>
                          <a:ea typeface="Red Hat Display"/>
                          <a:cs typeface="Red Hat Display"/>
                          <a:sym typeface="Red Hat Display"/>
                        </a:rPr>
                        <a:t>Model Gain - Model Cost</a:t>
                      </a:r>
                      <a:endParaRPr sz="2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200">
                          <a:latin typeface="Red Hat Display"/>
                          <a:ea typeface="Red Hat Display"/>
                          <a:cs typeface="Red Hat Display"/>
                          <a:sym typeface="Red Hat Display"/>
                        </a:rPr>
                        <a:t>Revenue after deducting contact cost</a:t>
                      </a:r>
                      <a:endParaRPr sz="2200">
                        <a:latin typeface="Red Hat Display"/>
                        <a:ea typeface="Red Hat Display"/>
                        <a:cs typeface="Red Hat Display"/>
                        <a:sym typeface="Red Hat Display"/>
                      </a:endParaRPr>
                    </a:p>
                  </a:txBody>
                  <a:tcPr marT="91425" marB="91425" marR="91425" marL="91425"/>
                </a:tc>
              </a:tr>
              <a:tr h="858000">
                <a:tc>
                  <a:txBody>
                    <a:bodyPr/>
                    <a:lstStyle/>
                    <a:p>
                      <a:pPr indent="0" lvl="0" marL="0" rtl="0" algn="l">
                        <a:spcBef>
                          <a:spcPts val="0"/>
                        </a:spcBef>
                        <a:spcAft>
                          <a:spcPts val="0"/>
                        </a:spcAft>
                        <a:buNone/>
                      </a:pPr>
                      <a:r>
                        <a:rPr b="1" lang="en-US" sz="3300">
                          <a:latin typeface="Red Hat Display"/>
                          <a:ea typeface="Red Hat Display"/>
                          <a:cs typeface="Red Hat Display"/>
                          <a:sym typeface="Red Hat Display"/>
                        </a:rPr>
                        <a:t>Model Value (RM)**</a:t>
                      </a:r>
                      <a:endParaRPr b="1" sz="3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300">
                          <a:latin typeface="Red Hat Display"/>
                          <a:ea typeface="Red Hat Display"/>
                          <a:cs typeface="Red Hat Display"/>
                          <a:sym typeface="Red Hat Display"/>
                        </a:rPr>
                        <a:t>Model Gain - Model Cost - Model Lost</a:t>
                      </a:r>
                      <a:endParaRPr sz="2300">
                        <a:latin typeface="Red Hat Display"/>
                        <a:ea typeface="Red Hat Display"/>
                        <a:cs typeface="Red Hat Display"/>
                        <a:sym typeface="Red Hat Display"/>
                      </a:endParaRPr>
                    </a:p>
                  </a:txBody>
                  <a:tcPr marT="91425" marB="91425" marR="91425" marL="91425"/>
                </a:tc>
                <a:tc>
                  <a:txBody>
                    <a:bodyPr/>
                    <a:lstStyle/>
                    <a:p>
                      <a:pPr indent="0" lvl="0" marL="0" rtl="0" algn="l">
                        <a:spcBef>
                          <a:spcPts val="0"/>
                        </a:spcBef>
                        <a:spcAft>
                          <a:spcPts val="0"/>
                        </a:spcAft>
                        <a:buNone/>
                      </a:pPr>
                      <a:r>
                        <a:rPr lang="en-US" sz="2200">
                          <a:latin typeface="Red Hat Display"/>
                          <a:ea typeface="Red Hat Display"/>
                          <a:cs typeface="Red Hat Display"/>
                          <a:sym typeface="Red Hat Display"/>
                        </a:rPr>
                        <a:t>Net business value considering both cost and missed opportunities</a:t>
                      </a:r>
                      <a:endParaRPr sz="2200">
                        <a:latin typeface="Red Hat Display"/>
                        <a:ea typeface="Red Hat Display"/>
                        <a:cs typeface="Red Hat Display"/>
                        <a:sym typeface="Red Hat Display"/>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360723a921a_0_21"/>
          <p:cNvPicPr preferRelativeResize="0"/>
          <p:nvPr/>
        </p:nvPicPr>
        <p:blipFill>
          <a:blip r:embed="rId3">
            <a:alphaModFix/>
          </a:blip>
          <a:stretch>
            <a:fillRect/>
          </a:stretch>
        </p:blipFill>
        <p:spPr>
          <a:xfrm>
            <a:off x="11" y="4182525"/>
            <a:ext cx="16762001" cy="9533475"/>
          </a:xfrm>
          <a:prstGeom prst="rect">
            <a:avLst/>
          </a:prstGeom>
          <a:noFill/>
          <a:ln>
            <a:noFill/>
          </a:ln>
        </p:spPr>
      </p:pic>
      <p:pic>
        <p:nvPicPr>
          <p:cNvPr descr="A colorful ring with a black background&#10;&#10;Description automatically generated" id="127" name="Google Shape;127;g360723a921a_0_21"/>
          <p:cNvPicPr preferRelativeResize="0"/>
          <p:nvPr/>
        </p:nvPicPr>
        <p:blipFill rotWithShape="1">
          <a:blip r:embed="rId4">
            <a:alphaModFix/>
          </a:blip>
          <a:srcRect b="0" l="0" r="0" t="0"/>
          <a:stretch/>
        </p:blipFill>
        <p:spPr>
          <a:xfrm rot="5865425">
            <a:off x="20338676" y="9912192"/>
            <a:ext cx="7531065" cy="10058401"/>
          </a:xfrm>
          <a:prstGeom prst="rect">
            <a:avLst/>
          </a:prstGeom>
          <a:noFill/>
          <a:ln>
            <a:noFill/>
          </a:ln>
        </p:spPr>
      </p:pic>
      <p:sp>
        <p:nvSpPr>
          <p:cNvPr id="128" name="Google Shape;128;g360723a921a_0_21"/>
          <p:cNvSpPr txBox="1"/>
          <p:nvPr/>
        </p:nvSpPr>
        <p:spPr>
          <a:xfrm>
            <a:off x="17155525" y="6858000"/>
            <a:ext cx="65223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dk2"/>
                </a:solidFill>
                <a:latin typeface="Red Hat Display"/>
                <a:ea typeface="Red Hat Display"/>
                <a:cs typeface="Red Hat Display"/>
                <a:sym typeface="Red Hat Display"/>
              </a:rPr>
              <a:t>Adjusting for class imbalance </a:t>
            </a:r>
            <a:r>
              <a:rPr b="1" lang="en-US" sz="4400">
                <a:solidFill>
                  <a:schemeClr val="dk2"/>
                </a:solidFill>
                <a:latin typeface="Red Hat Display"/>
                <a:ea typeface="Red Hat Display"/>
                <a:cs typeface="Red Hat Display"/>
                <a:sym typeface="Red Hat Display"/>
              </a:rPr>
              <a:t>improves precision and recall</a:t>
            </a:r>
            <a:r>
              <a:rPr lang="en-US" sz="4400">
                <a:solidFill>
                  <a:schemeClr val="dk2"/>
                </a:solidFill>
                <a:latin typeface="Red Hat Display"/>
                <a:ea typeface="Red Hat Display"/>
                <a:cs typeface="Red Hat Display"/>
                <a:sym typeface="Red Hat Display"/>
              </a:rPr>
              <a:t>. A balanced approach is F1-score / AUC. Improving Model Value.</a:t>
            </a:r>
            <a:endParaRPr sz="4400">
              <a:solidFill>
                <a:schemeClr val="dk2"/>
              </a:solidFill>
              <a:latin typeface="Red Hat Display"/>
              <a:ea typeface="Red Hat Display"/>
              <a:cs typeface="Red Hat Display"/>
              <a:sym typeface="Red Hat Display"/>
            </a:endParaRPr>
          </a:p>
        </p:txBody>
      </p:sp>
      <p:sp>
        <p:nvSpPr>
          <p:cNvPr id="129" name="Google Shape;129;g360723a921a_0_21"/>
          <p:cNvSpPr txBox="1"/>
          <p:nvPr/>
        </p:nvSpPr>
        <p:spPr>
          <a:xfrm>
            <a:off x="1822950" y="2719625"/>
            <a:ext cx="91968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solidFill>
                  <a:schemeClr val="dk2"/>
                </a:solidFill>
                <a:latin typeface="Red Hat Display"/>
                <a:ea typeface="Red Hat Display"/>
                <a:cs typeface="Red Hat Display"/>
                <a:sym typeface="Red Hat Display"/>
              </a:rPr>
              <a:t>Adjusting for imbalance allows models to </a:t>
            </a:r>
            <a:r>
              <a:rPr b="1" lang="en-US" sz="3100">
                <a:solidFill>
                  <a:schemeClr val="dk2"/>
                </a:solidFill>
                <a:latin typeface="Red Hat Display"/>
                <a:ea typeface="Red Hat Display"/>
                <a:cs typeface="Red Hat Display"/>
                <a:sym typeface="Red Hat Display"/>
              </a:rPr>
              <a:t>recover</a:t>
            </a:r>
            <a:r>
              <a:rPr b="1" lang="en-US" sz="3100">
                <a:solidFill>
                  <a:schemeClr val="dk2"/>
                </a:solidFill>
                <a:latin typeface="Red Hat Display"/>
                <a:ea typeface="Red Hat Display"/>
                <a:cs typeface="Red Hat Display"/>
                <a:sym typeface="Red Hat Display"/>
              </a:rPr>
              <a:t> minority signals</a:t>
            </a:r>
            <a:r>
              <a:rPr lang="en-US" sz="3100">
                <a:solidFill>
                  <a:schemeClr val="dk2"/>
                </a:solidFill>
                <a:latin typeface="Red Hat Display"/>
                <a:ea typeface="Red Hat Display"/>
                <a:cs typeface="Red Hat Display"/>
                <a:sym typeface="Red Hat Display"/>
              </a:rPr>
              <a:t>, leading to </a:t>
            </a:r>
            <a:r>
              <a:rPr b="1" lang="en-US" sz="3100">
                <a:solidFill>
                  <a:schemeClr val="dk2"/>
                </a:solidFill>
                <a:latin typeface="Red Hat Display"/>
                <a:ea typeface="Red Hat Display"/>
                <a:cs typeface="Red Hat Display"/>
                <a:sym typeface="Red Hat Display"/>
              </a:rPr>
              <a:t>higher true positives</a:t>
            </a:r>
            <a:r>
              <a:rPr b="1" lang="en-US" sz="3100">
                <a:solidFill>
                  <a:srgbClr val="FF0000"/>
                </a:solidFill>
                <a:latin typeface="Red Hat Display"/>
                <a:ea typeface="Red Hat Display"/>
                <a:cs typeface="Red Hat Display"/>
                <a:sym typeface="Red Hat Display"/>
              </a:rPr>
              <a:t>(^)</a:t>
            </a:r>
            <a:r>
              <a:rPr b="1" lang="en-US" sz="3100">
                <a:solidFill>
                  <a:schemeClr val="dk2"/>
                </a:solidFill>
                <a:latin typeface="Red Hat Display"/>
                <a:ea typeface="Red Hat Display"/>
                <a:cs typeface="Red Hat Display"/>
                <a:sym typeface="Red Hat Display"/>
              </a:rPr>
              <a:t> </a:t>
            </a:r>
            <a:r>
              <a:rPr lang="en-US" sz="3100">
                <a:solidFill>
                  <a:schemeClr val="dk2"/>
                </a:solidFill>
                <a:latin typeface="Red Hat Display"/>
                <a:ea typeface="Red Hat Display"/>
                <a:cs typeface="Red Hat Display"/>
                <a:sym typeface="Red Hat Display"/>
              </a:rPr>
              <a:t>and much </a:t>
            </a:r>
            <a:r>
              <a:rPr b="1" lang="en-US" sz="3100">
                <a:solidFill>
                  <a:schemeClr val="dk2"/>
                </a:solidFill>
                <a:latin typeface="Red Hat Display"/>
                <a:ea typeface="Red Hat Display"/>
                <a:cs typeface="Red Hat Display"/>
                <a:sym typeface="Red Hat Display"/>
              </a:rPr>
              <a:t>lower false negatives</a:t>
            </a:r>
            <a:r>
              <a:rPr b="1" lang="en-US" sz="3100">
                <a:solidFill>
                  <a:srgbClr val="FF0000"/>
                </a:solidFill>
                <a:latin typeface="Red Hat Display"/>
                <a:ea typeface="Red Hat Display"/>
                <a:cs typeface="Red Hat Display"/>
                <a:sym typeface="Red Hat Display"/>
              </a:rPr>
              <a:t>(*)</a:t>
            </a:r>
            <a:r>
              <a:rPr b="1" lang="en-US" sz="3100">
                <a:solidFill>
                  <a:schemeClr val="dk2"/>
                </a:solidFill>
                <a:latin typeface="Red Hat Display"/>
                <a:ea typeface="Red Hat Display"/>
                <a:cs typeface="Red Hat Display"/>
                <a:sym typeface="Red Hat Display"/>
              </a:rPr>
              <a:t>.</a:t>
            </a:r>
            <a:endParaRPr b="1" sz="3100">
              <a:solidFill>
                <a:srgbClr val="FF0000"/>
              </a:solidFill>
              <a:latin typeface="Red Hat Display"/>
              <a:ea typeface="Red Hat Display"/>
              <a:cs typeface="Red Hat Display"/>
              <a:sym typeface="Red Hat Display"/>
            </a:endParaRPr>
          </a:p>
        </p:txBody>
      </p:sp>
      <p:pic>
        <p:nvPicPr>
          <p:cNvPr id="130" name="Google Shape;130;g360723a921a_0_21"/>
          <p:cNvPicPr preferRelativeResize="0"/>
          <p:nvPr/>
        </p:nvPicPr>
        <p:blipFill>
          <a:blip r:embed="rId5">
            <a:alphaModFix/>
          </a:blip>
          <a:stretch>
            <a:fillRect/>
          </a:stretch>
        </p:blipFill>
        <p:spPr>
          <a:xfrm>
            <a:off x="12883726" y="0"/>
            <a:ext cx="11493924" cy="6361550"/>
          </a:xfrm>
          <a:prstGeom prst="rect">
            <a:avLst/>
          </a:prstGeom>
          <a:noFill/>
          <a:ln>
            <a:noFill/>
          </a:ln>
        </p:spPr>
      </p:pic>
      <p:sp>
        <p:nvSpPr>
          <p:cNvPr id="131" name="Google Shape;131;g360723a921a_0_21"/>
          <p:cNvSpPr txBox="1"/>
          <p:nvPr/>
        </p:nvSpPr>
        <p:spPr>
          <a:xfrm>
            <a:off x="3434450" y="380250"/>
            <a:ext cx="85569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500">
                <a:latin typeface="Red Hat Display"/>
                <a:ea typeface="Red Hat Display"/>
                <a:cs typeface="Red Hat Display"/>
                <a:sym typeface="Red Hat Display"/>
              </a:rPr>
              <a:t>Baseline models may have high Accuracy and Precision but </a:t>
            </a:r>
            <a:r>
              <a:rPr b="1" lang="en-US" sz="3500">
                <a:latin typeface="Red Hat Display"/>
                <a:ea typeface="Red Hat Display"/>
                <a:cs typeface="Red Hat Display"/>
                <a:sym typeface="Red Hat Display"/>
              </a:rPr>
              <a:t>perform worse than other models</a:t>
            </a:r>
            <a:r>
              <a:rPr lang="en-US" sz="3500">
                <a:latin typeface="Red Hat Display"/>
                <a:ea typeface="Red Hat Display"/>
                <a:cs typeface="Red Hat Display"/>
                <a:sym typeface="Red Hat Display"/>
              </a:rPr>
              <a:t>!</a:t>
            </a:r>
            <a:endParaRPr sz="3500">
              <a:latin typeface="Red Hat Display"/>
              <a:ea typeface="Red Hat Display"/>
              <a:cs typeface="Red Hat Display"/>
              <a:sym typeface="Red Hat Display"/>
            </a:endParaRPr>
          </a:p>
        </p:txBody>
      </p:sp>
      <p:cxnSp>
        <p:nvCxnSpPr>
          <p:cNvPr id="132" name="Google Shape;132;g360723a921a_0_21"/>
          <p:cNvCxnSpPr/>
          <p:nvPr/>
        </p:nvCxnSpPr>
        <p:spPr>
          <a:xfrm flipH="1" rot="-5400000">
            <a:off x="7783675" y="5175925"/>
            <a:ext cx="9363900" cy="2004000"/>
          </a:xfrm>
          <a:prstGeom prst="bentConnector3">
            <a:avLst>
              <a:gd fmla="val 50000" name="adj1"/>
            </a:avLst>
          </a:prstGeom>
          <a:noFill/>
          <a:ln cap="flat" cmpd="sng" w="38100">
            <a:solidFill>
              <a:schemeClr val="dk2"/>
            </a:solidFill>
            <a:prstDash val="solid"/>
            <a:round/>
            <a:headEnd len="med" w="med" type="none"/>
            <a:tailEnd len="med" w="med" type="triangle"/>
          </a:ln>
        </p:spPr>
      </p:cxnSp>
      <p:cxnSp>
        <p:nvCxnSpPr>
          <p:cNvPr id="133" name="Google Shape;133;g360723a921a_0_21"/>
          <p:cNvCxnSpPr/>
          <p:nvPr/>
        </p:nvCxnSpPr>
        <p:spPr>
          <a:xfrm>
            <a:off x="11943900" y="828450"/>
            <a:ext cx="819600" cy="0"/>
          </a:xfrm>
          <a:prstGeom prst="straightConnector1">
            <a:avLst/>
          </a:prstGeom>
          <a:noFill/>
          <a:ln cap="flat" cmpd="sng" w="38100">
            <a:solidFill>
              <a:schemeClr val="dk2"/>
            </a:solidFill>
            <a:prstDash val="solid"/>
            <a:round/>
            <a:headEnd len="med" w="med" type="none"/>
            <a:tailEnd len="med" w="med" type="triangle"/>
          </a:ln>
        </p:spPr>
      </p:cxnSp>
      <p:sp>
        <p:nvSpPr>
          <p:cNvPr id="134" name="Google Shape;134;g360723a921a_0_21"/>
          <p:cNvSpPr txBox="1"/>
          <p:nvPr/>
        </p:nvSpPr>
        <p:spPr>
          <a:xfrm>
            <a:off x="10632441" y="10244397"/>
            <a:ext cx="463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rgbClr val="FF0000"/>
                </a:solidFill>
                <a:latin typeface="Heebo"/>
                <a:ea typeface="Heebo"/>
                <a:cs typeface="Heebo"/>
                <a:sym typeface="Heebo"/>
              </a:rPr>
              <a:t>*</a:t>
            </a:r>
            <a:endParaRPr sz="4400">
              <a:solidFill>
                <a:srgbClr val="FF0000"/>
              </a:solidFill>
              <a:latin typeface="Heebo"/>
              <a:ea typeface="Heebo"/>
              <a:cs typeface="Heebo"/>
              <a:sym typeface="Heebo"/>
            </a:endParaRPr>
          </a:p>
        </p:txBody>
      </p:sp>
      <p:sp>
        <p:nvSpPr>
          <p:cNvPr id="135" name="Google Shape;135;g360723a921a_0_21"/>
          <p:cNvSpPr txBox="1"/>
          <p:nvPr/>
        </p:nvSpPr>
        <p:spPr>
          <a:xfrm>
            <a:off x="9933150" y="10244400"/>
            <a:ext cx="463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rgbClr val="FF0000"/>
                </a:solidFill>
                <a:latin typeface="Heebo"/>
                <a:ea typeface="Heebo"/>
                <a:cs typeface="Heebo"/>
                <a:sym typeface="Heebo"/>
              </a:rPr>
              <a:t>*</a:t>
            </a:r>
            <a:endParaRPr sz="4400">
              <a:solidFill>
                <a:srgbClr val="FF0000"/>
              </a:solidFill>
              <a:latin typeface="Heebo"/>
              <a:ea typeface="Heebo"/>
              <a:cs typeface="Heebo"/>
              <a:sym typeface="Heebo"/>
            </a:endParaRPr>
          </a:p>
        </p:txBody>
      </p:sp>
      <p:sp>
        <p:nvSpPr>
          <p:cNvPr id="136" name="Google Shape;136;g360723a921a_0_21"/>
          <p:cNvSpPr txBox="1"/>
          <p:nvPr/>
        </p:nvSpPr>
        <p:spPr>
          <a:xfrm>
            <a:off x="6062166" y="4874197"/>
            <a:ext cx="463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rgbClr val="FF0000"/>
                </a:solidFill>
                <a:latin typeface="Heebo"/>
                <a:ea typeface="Heebo"/>
                <a:cs typeface="Heebo"/>
                <a:sym typeface="Heebo"/>
              </a:rPr>
              <a:t>^</a:t>
            </a:r>
            <a:endParaRPr sz="4400">
              <a:solidFill>
                <a:srgbClr val="FF0000"/>
              </a:solidFill>
              <a:latin typeface="Heebo"/>
              <a:ea typeface="Heebo"/>
              <a:cs typeface="Heebo"/>
              <a:sym typeface="Heebo"/>
            </a:endParaRPr>
          </a:p>
        </p:txBody>
      </p:sp>
      <p:sp>
        <p:nvSpPr>
          <p:cNvPr id="137" name="Google Shape;137;g360723a921a_0_21"/>
          <p:cNvSpPr txBox="1"/>
          <p:nvPr/>
        </p:nvSpPr>
        <p:spPr>
          <a:xfrm>
            <a:off x="6759616" y="4874197"/>
            <a:ext cx="463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rgbClr val="FF0000"/>
                </a:solidFill>
                <a:latin typeface="Heebo"/>
                <a:ea typeface="Heebo"/>
                <a:cs typeface="Heebo"/>
                <a:sym typeface="Heebo"/>
              </a:rPr>
              <a:t>^</a:t>
            </a:r>
            <a:endParaRPr sz="4400">
              <a:solidFill>
                <a:srgbClr val="FF0000"/>
              </a:solidFill>
              <a:latin typeface="Heebo"/>
              <a:ea typeface="Heebo"/>
              <a:cs typeface="Heebo"/>
              <a:sym typeface="Heebo"/>
            </a:endParaRPr>
          </a:p>
        </p:txBody>
      </p:sp>
      <p:cxnSp>
        <p:nvCxnSpPr>
          <p:cNvPr id="138" name="Google Shape;138;g360723a921a_0_21"/>
          <p:cNvCxnSpPr/>
          <p:nvPr/>
        </p:nvCxnSpPr>
        <p:spPr>
          <a:xfrm rot="10800000">
            <a:off x="19500325" y="5126100"/>
            <a:ext cx="28800" cy="1731900"/>
          </a:xfrm>
          <a:prstGeom prst="straightConnector1">
            <a:avLst/>
          </a:prstGeom>
          <a:noFill/>
          <a:ln cap="flat" cmpd="sng" w="76200">
            <a:solidFill>
              <a:srgbClr val="FF0000"/>
            </a:solidFill>
            <a:prstDash val="solid"/>
            <a:round/>
            <a:headEnd len="med" w="med" type="none"/>
            <a:tailEnd len="med" w="med" type="triangle"/>
          </a:ln>
        </p:spPr>
      </p:cxnSp>
      <p:sp>
        <p:nvSpPr>
          <p:cNvPr id="139" name="Google Shape;139;g360723a921a_0_21"/>
          <p:cNvSpPr/>
          <p:nvPr/>
        </p:nvSpPr>
        <p:spPr>
          <a:xfrm>
            <a:off x="18230275" y="219375"/>
            <a:ext cx="2597700" cy="571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ebo"/>
              <a:ea typeface="Heebo"/>
              <a:cs typeface="Heebo"/>
              <a:sym typeface="Heeb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efault Theme">
  <a:themeElements>
    <a:clrScheme name="Custom 269">
      <a:dk1>
        <a:srgbClr val="747993"/>
      </a:dk1>
      <a:lt1>
        <a:srgbClr val="FFFFFF"/>
      </a:lt1>
      <a:dk2>
        <a:srgbClr val="041D26"/>
      </a:dk2>
      <a:lt2>
        <a:srgbClr val="FFFFFF"/>
      </a:lt2>
      <a:accent1>
        <a:srgbClr val="A9ADFD"/>
      </a:accent1>
      <a:accent2>
        <a:srgbClr val="C662F2"/>
      </a:accent2>
      <a:accent3>
        <a:srgbClr val="4236CD"/>
      </a:accent3>
      <a:accent4>
        <a:srgbClr val="171717"/>
      </a:accent4>
      <a:accent5>
        <a:srgbClr val="A3B2E6"/>
      </a:accent5>
      <a:accent6>
        <a:srgbClr val="DCDFE1"/>
      </a:accent6>
      <a:hlink>
        <a:srgbClr val="335FFE"/>
      </a:hlink>
      <a:folHlink>
        <a:srgbClr val="CA64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2014-11-12T21:47:38Z</dcterms:created>
</cp:coreProperties>
</file>